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1.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7" r:id="rId2"/>
    <p:sldId id="258" r:id="rId3"/>
    <p:sldId id="295" r:id="rId4"/>
    <p:sldId id="296" r:id="rId5"/>
    <p:sldId id="297" r:id="rId6"/>
    <p:sldId id="261" r:id="rId7"/>
    <p:sldId id="279" r:id="rId8"/>
    <p:sldId id="280" r:id="rId9"/>
    <p:sldId id="281" r:id="rId10"/>
    <p:sldId id="263" r:id="rId11"/>
    <p:sldId id="264" r:id="rId12"/>
    <p:sldId id="259" r:id="rId13"/>
    <p:sldId id="278" r:id="rId14"/>
    <p:sldId id="265" r:id="rId15"/>
    <p:sldId id="266" r:id="rId16"/>
    <p:sldId id="267" r:id="rId17"/>
    <p:sldId id="293" r:id="rId18"/>
    <p:sldId id="282" r:id="rId19"/>
    <p:sldId id="287" r:id="rId20"/>
    <p:sldId id="298" r:id="rId21"/>
    <p:sldId id="268" r:id="rId22"/>
    <p:sldId id="269" r:id="rId23"/>
    <p:sldId id="270" r:id="rId24"/>
    <p:sldId id="271" r:id="rId25"/>
    <p:sldId id="272" r:id="rId26"/>
    <p:sldId id="273" r:id="rId27"/>
    <p:sldId id="274" r:id="rId28"/>
    <p:sldId id="283" r:id="rId29"/>
    <p:sldId id="284" r:id="rId30"/>
    <p:sldId id="294" r:id="rId31"/>
    <p:sldId id="275" r:id="rId32"/>
    <p:sldId id="276" r:id="rId33"/>
    <p:sldId id="290" r:id="rId34"/>
    <p:sldId id="285" r:id="rId35"/>
    <p:sldId id="289" r:id="rId36"/>
    <p:sldId id="277" r:id="rId37"/>
    <p:sldId id="28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6399" autoAdjust="0"/>
  </p:normalViewPr>
  <p:slideViewPr>
    <p:cSldViewPr snapToGrid="0" snapToObjects="1">
      <p:cViewPr>
        <p:scale>
          <a:sx n="72" d="100"/>
          <a:sy n="72" d="100"/>
        </p:scale>
        <p:origin x="-1032" y="-7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21CCA-15D1-B748-9E94-F4167B0A5B5F}" type="datetimeFigureOut">
              <a:rPr lang="en-US" smtClean="0"/>
              <a:t>31/10/19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2A015-972B-2D4E-8027-C2F905FE0521}" type="slidenum">
              <a:rPr lang="en-US" smtClean="0"/>
              <a:t>‹#›</a:t>
            </a:fld>
            <a:endParaRPr lang="en-US"/>
          </a:p>
        </p:txBody>
      </p:sp>
    </p:spTree>
    <p:extLst>
      <p:ext uri="{BB962C8B-B14F-4D97-AF65-F5344CB8AC3E}">
        <p14:creationId xmlns:p14="http://schemas.microsoft.com/office/powerpoint/2010/main" val="4412542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0A69B41-FB2E-4E68-B8BB-853F970D4228}" type="slidenum">
              <a:rPr lang="en-US" smtClean="0">
                <a:latin typeface="Arial" charset="0"/>
              </a:rPr>
              <a:pPr/>
              <a:t>2</a:t>
            </a:fld>
            <a:endParaRPr lang="en-US">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r>
              <a:rPr lang="en-US" sz="1200" kern="1200" dirty="0">
                <a:solidFill>
                  <a:schemeClr val="tx1"/>
                </a:solidFill>
                <a:effectLst/>
                <a:latin typeface="Arial" pitchFamily="34" charset="0"/>
                <a:ea typeface="+mn-ea"/>
                <a:cs typeface="+mn-cs"/>
              </a:rPr>
              <a:t>Nowadays over 40 percent of the world’s population (275 transboundary river basins) resides within internationally shared river basins. Over 75 percent of all countries, 145 in total, have within their boundaries shared river basins. Globally, about 2 billion people depend on groundwater, which includes well over 300 transboundary aquifer systems.</a:t>
            </a:r>
            <a:r>
              <a:rPr lang="el-GR" dirty="0">
                <a:effectLst/>
              </a:rPr>
              <a:t> </a:t>
            </a:r>
            <a:endParaRPr lang="en-US" baseline="0" dirty="0">
              <a:latin typeface="Arial" charset="0"/>
            </a:endParaRPr>
          </a:p>
          <a:p>
            <a:pPr eaLnBrk="1" hangingPunct="1"/>
            <a:r>
              <a:rPr lang="en-US" baseline="0" dirty="0">
                <a:latin typeface="Arial" charset="0"/>
              </a:rPr>
              <a:t>International cooperation is a critical and important issue for discussion in order to prevent conflict and alleviate major differences.</a:t>
            </a:r>
          </a:p>
          <a:p>
            <a:pPr eaLnBrk="1" hangingPunct="1"/>
            <a:r>
              <a:rPr lang="en-US" baseline="0" dirty="0">
                <a:latin typeface="Arial" charset="0"/>
              </a:rPr>
              <a:t>Administrative and physical boundaries rarely match. Effective water </a:t>
            </a:r>
            <a:r>
              <a:rPr lang="en-US" baseline="0" dirty="0" err="1">
                <a:latin typeface="Arial" charset="0"/>
              </a:rPr>
              <a:t>dilpomacy</a:t>
            </a:r>
            <a:r>
              <a:rPr lang="en-US" baseline="0" dirty="0">
                <a:latin typeface="Arial" charset="0"/>
              </a:rPr>
              <a:t>, in the sense of building and facilitating the convergence of technical </a:t>
            </a:r>
            <a:r>
              <a:rPr lang="en-US" baseline="0" dirty="0" err="1">
                <a:latin typeface="Arial" charset="0"/>
              </a:rPr>
              <a:t>expertise,information</a:t>
            </a:r>
            <a:r>
              <a:rPr lang="en-US" baseline="0" dirty="0">
                <a:latin typeface="Arial" charset="0"/>
              </a:rPr>
              <a:t> and dialogue with local and international politics.</a:t>
            </a:r>
          </a:p>
          <a:p>
            <a:pPr eaLnBrk="1" hangingPunct="1"/>
            <a:r>
              <a:rPr lang="en-US" baseline="0" dirty="0">
                <a:latin typeface="Arial" charset="0"/>
              </a:rPr>
              <a:t>Legal regimes , treaties, </a:t>
            </a:r>
            <a:r>
              <a:rPr lang="en-US" baseline="0" dirty="0" err="1">
                <a:latin typeface="Arial" charset="0"/>
              </a:rPr>
              <a:t>billateral</a:t>
            </a:r>
            <a:r>
              <a:rPr lang="en-US" baseline="0" dirty="0">
                <a:latin typeface="Arial" charset="0"/>
              </a:rPr>
              <a:t> agreement are espouse mechanisms for cooperation.</a:t>
            </a:r>
            <a:endParaRPr lang="en-US" dirty="0">
              <a:latin typeface="Arial" charset="0"/>
            </a:endParaRPr>
          </a:p>
        </p:txBody>
      </p:sp>
    </p:spTree>
    <p:extLst>
      <p:ext uri="{BB962C8B-B14F-4D97-AF65-F5344CB8AC3E}">
        <p14:creationId xmlns:p14="http://schemas.microsoft.com/office/powerpoint/2010/main" val="1981207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57FAB-4E3C-4A54-B35B-E0E83F2CB832}" type="slidenum">
              <a:rPr lang="en-US" smtClean="0"/>
              <a:pPr/>
              <a:t>15</a:t>
            </a:fld>
            <a:endParaRPr lang="en-US"/>
          </a:p>
        </p:txBody>
      </p:sp>
    </p:spTree>
    <p:extLst>
      <p:ext uri="{BB962C8B-B14F-4D97-AF65-F5344CB8AC3E}">
        <p14:creationId xmlns:p14="http://schemas.microsoft.com/office/powerpoint/2010/main" val="1733023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57FAB-4E3C-4A54-B35B-E0E83F2CB832}" type="slidenum">
              <a:rPr lang="en-US" smtClean="0"/>
              <a:pPr/>
              <a:t>16</a:t>
            </a:fld>
            <a:endParaRPr lang="en-US"/>
          </a:p>
        </p:txBody>
      </p:sp>
    </p:spTree>
    <p:extLst>
      <p:ext uri="{BB962C8B-B14F-4D97-AF65-F5344CB8AC3E}">
        <p14:creationId xmlns:p14="http://schemas.microsoft.com/office/powerpoint/2010/main" val="2926001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Times New Roman" panose="02020603050405020304" pitchFamily="18" charset="0"/>
                <a:ea typeface="Arial Unicode MS" panose="020B0604020202020204" pitchFamily="34" charset="-128"/>
              </a:rPr>
              <a:t>Starting from East to West, Greece shares </a:t>
            </a:r>
            <a:r>
              <a:rPr lang="en-US" dirty="0" err="1">
                <a:latin typeface="Times New Roman" panose="02020603050405020304" pitchFamily="18" charset="0"/>
                <a:ea typeface="Arial Unicode MS" panose="020B0604020202020204" pitchFamily="34" charset="-128"/>
              </a:rPr>
              <a:t>i</a:t>
            </a:r>
            <a:r>
              <a:rPr lang="en-US" dirty="0">
                <a:latin typeface="Times New Roman" panose="02020603050405020304" pitchFamily="18" charset="0"/>
                <a:ea typeface="Arial Unicode MS" panose="020B0604020202020204" pitchFamily="34" charset="-128"/>
              </a:rPr>
              <a:t>) with Bulgaria and Turkey the Maritsa/</a:t>
            </a:r>
            <a:r>
              <a:rPr lang="en-US" dirty="0" err="1">
                <a:latin typeface="Times New Roman" panose="02020603050405020304" pitchFamily="18" charset="0"/>
                <a:ea typeface="Arial Unicode MS" panose="020B0604020202020204" pitchFamily="34" charset="-128"/>
              </a:rPr>
              <a:t>Evros</a:t>
            </a:r>
            <a:r>
              <a:rPr lang="en-US" dirty="0">
                <a:latin typeface="Times New Roman" panose="02020603050405020304" pitchFamily="18" charset="0"/>
                <a:ea typeface="Arial Unicode MS" panose="020B0604020202020204" pitchFamily="34" charset="-128"/>
              </a:rPr>
              <a:t>/</a:t>
            </a:r>
            <a:r>
              <a:rPr lang="en-US" dirty="0" err="1">
                <a:latin typeface="Times New Roman" panose="02020603050405020304" pitchFamily="18" charset="0"/>
                <a:ea typeface="Arial Unicode MS" panose="020B0604020202020204" pitchFamily="34" charset="-128"/>
              </a:rPr>
              <a:t>Meric</a:t>
            </a:r>
            <a:r>
              <a:rPr lang="en-US" dirty="0">
                <a:latin typeface="Times New Roman" panose="02020603050405020304" pitchFamily="18" charset="0"/>
                <a:ea typeface="Arial Unicode MS" panose="020B0604020202020204" pitchFamily="34" charset="-128"/>
              </a:rPr>
              <a:t> River Basin, ii) with Bulgaria the Mesta/</a:t>
            </a:r>
            <a:r>
              <a:rPr lang="en-US" dirty="0" err="1">
                <a:latin typeface="Times New Roman" panose="02020603050405020304" pitchFamily="18" charset="0"/>
                <a:ea typeface="Arial Unicode MS" panose="020B0604020202020204" pitchFamily="34" charset="-128"/>
              </a:rPr>
              <a:t>Nestos</a:t>
            </a:r>
            <a:r>
              <a:rPr lang="en-US" dirty="0">
                <a:latin typeface="Times New Roman" panose="02020603050405020304" pitchFamily="18" charset="0"/>
                <a:ea typeface="Arial Unicode MS" panose="020B0604020202020204" pitchFamily="34" charset="-128"/>
              </a:rPr>
              <a:t> River Basin, iii) with Bulgaria, North Macedonia and Serbia (the latter has a very small portion of the basin) the Struma/</a:t>
            </a:r>
            <a:r>
              <a:rPr lang="en-US" dirty="0" err="1">
                <a:latin typeface="Times New Roman" panose="02020603050405020304" pitchFamily="18" charset="0"/>
                <a:ea typeface="Arial Unicode MS" panose="020B0604020202020204" pitchFamily="34" charset="-128"/>
              </a:rPr>
              <a:t>Strymonas</a:t>
            </a:r>
            <a:r>
              <a:rPr lang="en-US" dirty="0">
                <a:latin typeface="Times New Roman" panose="02020603050405020304" pitchFamily="18" charset="0"/>
                <a:ea typeface="Arial Unicode MS" panose="020B0604020202020204" pitchFamily="34" charset="-128"/>
              </a:rPr>
              <a:t> River Basin, iv) with North Macedonia, Kosovo and Serbia (the two latter countries possess a negligible portion of the basin,) the Vardar/</a:t>
            </a:r>
            <a:r>
              <a:rPr lang="en-US" dirty="0" err="1">
                <a:latin typeface="Times New Roman" panose="02020603050405020304" pitchFamily="18" charset="0"/>
                <a:ea typeface="Arial Unicode MS" panose="020B0604020202020204" pitchFamily="34" charset="-128"/>
              </a:rPr>
              <a:t>Axios</a:t>
            </a:r>
            <a:r>
              <a:rPr lang="en-US" dirty="0">
                <a:latin typeface="Times New Roman" panose="02020603050405020304" pitchFamily="18" charset="0"/>
                <a:ea typeface="Arial Unicode MS" panose="020B0604020202020204" pitchFamily="34" charset="-128"/>
              </a:rPr>
              <a:t> River Basin, and v) with Albania the </a:t>
            </a:r>
            <a:r>
              <a:rPr lang="en-US" dirty="0" err="1">
                <a:latin typeface="Times New Roman" panose="02020603050405020304" pitchFamily="18" charset="0"/>
                <a:ea typeface="Arial Unicode MS" panose="020B0604020202020204" pitchFamily="34" charset="-128"/>
              </a:rPr>
              <a:t>Vjosa</a:t>
            </a:r>
            <a:r>
              <a:rPr lang="en-US" dirty="0">
                <a:latin typeface="Times New Roman" panose="02020603050405020304" pitchFamily="18" charset="0"/>
                <a:ea typeface="Arial Unicode MS" panose="020B0604020202020204" pitchFamily="34" charset="-128"/>
              </a:rPr>
              <a:t>/</a:t>
            </a:r>
            <a:r>
              <a:rPr lang="en-US" dirty="0" err="1">
                <a:latin typeface="Times New Roman" panose="02020603050405020304" pitchFamily="18" charset="0"/>
                <a:ea typeface="Arial Unicode MS" panose="020B0604020202020204" pitchFamily="34" charset="-128"/>
              </a:rPr>
              <a:t>Aoos</a:t>
            </a:r>
            <a:r>
              <a:rPr lang="en-US" dirty="0">
                <a:latin typeface="Times New Roman" panose="02020603050405020304" pitchFamily="18" charset="0"/>
                <a:ea typeface="Arial Unicode MS" panose="020B0604020202020204" pitchFamily="34" charset="-128"/>
              </a:rPr>
              <a:t> River Basin. </a:t>
            </a:r>
            <a:endParaRPr lang="el-GR" dirty="0"/>
          </a:p>
          <a:p>
            <a:endParaRPr lang="el-GR" dirty="0"/>
          </a:p>
        </p:txBody>
      </p:sp>
      <p:sp>
        <p:nvSpPr>
          <p:cNvPr id="4" name="Θέση αριθμού διαφάνειας 3"/>
          <p:cNvSpPr>
            <a:spLocks noGrp="1"/>
          </p:cNvSpPr>
          <p:nvPr>
            <p:ph type="sldNum" sz="quarter" idx="5"/>
          </p:nvPr>
        </p:nvSpPr>
        <p:spPr/>
        <p:txBody>
          <a:bodyPr/>
          <a:lstStyle/>
          <a:p>
            <a:pPr>
              <a:defRPr/>
            </a:pPr>
            <a:fld id="{6486C657-C30A-485C-B5DB-EFFDDBBD5980}" type="slidenum">
              <a:rPr lang="en-US" smtClean="0"/>
              <a:pPr>
                <a:defRPr/>
              </a:pPr>
              <a:t>17</a:t>
            </a:fld>
            <a:endParaRPr lang="en-US"/>
          </a:p>
        </p:txBody>
      </p:sp>
    </p:spTree>
    <p:extLst>
      <p:ext uri="{BB962C8B-B14F-4D97-AF65-F5344CB8AC3E}">
        <p14:creationId xmlns:p14="http://schemas.microsoft.com/office/powerpoint/2010/main" val="348179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200" kern="1200" dirty="0">
                <a:solidFill>
                  <a:schemeClr val="tx1"/>
                </a:solidFill>
                <a:effectLst/>
                <a:latin typeface="Arial" pitchFamily="34" charset="0"/>
                <a:ea typeface="+mn-ea"/>
                <a:cs typeface="+mn-cs"/>
              </a:rPr>
              <a:t>The DPSIR framework is used to analyze and evaluate the socio-economic drivers, the environmental pressures, and the state of the watershed by giving policy response options with emphasis to the absence of a bilateral agreement between the two countries for the management of the river basin. </a:t>
            </a:r>
            <a:endParaRPr lang="el-GR" dirty="0"/>
          </a:p>
        </p:txBody>
      </p:sp>
      <p:sp>
        <p:nvSpPr>
          <p:cNvPr id="4" name="Θέση αριθμού διαφάνειας 3"/>
          <p:cNvSpPr>
            <a:spLocks noGrp="1"/>
          </p:cNvSpPr>
          <p:nvPr>
            <p:ph type="sldNum" sz="quarter" idx="5"/>
          </p:nvPr>
        </p:nvSpPr>
        <p:spPr/>
        <p:txBody>
          <a:bodyPr/>
          <a:lstStyle/>
          <a:p>
            <a:pPr>
              <a:defRPr/>
            </a:pPr>
            <a:fld id="{6486C657-C30A-485C-B5DB-EFFDDBBD5980}" type="slidenum">
              <a:rPr lang="en-US" smtClean="0"/>
              <a:pPr>
                <a:defRPr/>
              </a:pPr>
              <a:t>19</a:t>
            </a:fld>
            <a:endParaRPr lang="en-US"/>
          </a:p>
        </p:txBody>
      </p:sp>
    </p:spTree>
    <p:extLst>
      <p:ext uri="{BB962C8B-B14F-4D97-AF65-F5344CB8AC3E}">
        <p14:creationId xmlns:p14="http://schemas.microsoft.com/office/powerpoint/2010/main" val="1257535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Driving forces lead to human activities such as transportation or food production, </a:t>
            </a:r>
            <a:r>
              <a:rPr lang="en-US" dirty="0" err="1" smtClean="0"/>
              <a:t>i.e</a:t>
            </a:r>
            <a:r>
              <a:rPr lang="en-US" dirty="0" smtClean="0"/>
              <a:t>. result in meeting a need. These human activities exert 'pressures' on the environment, as a result of production or consumption processes, which can be divided into three main types: (i) excessive use of environmental resources, (ii) changes in land use, and (iii) emissions (of chemicals, waste, radiation, noise) to air, water and soil.</a:t>
            </a:r>
          </a:p>
          <a:p>
            <a:endParaRPr lang="en-US" dirty="0"/>
          </a:p>
        </p:txBody>
      </p:sp>
      <p:sp>
        <p:nvSpPr>
          <p:cNvPr id="4" name="Slide Number Placeholder 3"/>
          <p:cNvSpPr>
            <a:spLocks noGrp="1"/>
          </p:cNvSpPr>
          <p:nvPr>
            <p:ph type="sldNum" sz="quarter" idx="10"/>
          </p:nvPr>
        </p:nvSpPr>
        <p:spPr/>
        <p:txBody>
          <a:bodyPr/>
          <a:lstStyle/>
          <a:p>
            <a:pPr>
              <a:defRPr/>
            </a:pPr>
            <a:fld id="{6486C657-C30A-485C-B5DB-EFFDDBBD5980}" type="slidenum">
              <a:rPr lang="en-US" smtClean="0"/>
              <a:pPr>
                <a:defRPr/>
              </a:pPr>
              <a:t>20</a:t>
            </a:fld>
            <a:endParaRPr lang="en-US"/>
          </a:p>
        </p:txBody>
      </p:sp>
    </p:spTree>
    <p:extLst>
      <p:ext uri="{BB962C8B-B14F-4D97-AF65-F5344CB8AC3E}">
        <p14:creationId xmlns:p14="http://schemas.microsoft.com/office/powerpoint/2010/main" val="3939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5D57FAB-4E3C-4A54-B35B-E0E83F2CB832}" type="slidenum">
              <a:rPr lang="en-US" smtClean="0"/>
              <a:pPr/>
              <a:t>21</a:t>
            </a:fld>
            <a:endParaRPr lang="en-US"/>
          </a:p>
        </p:txBody>
      </p:sp>
    </p:spTree>
    <p:extLst>
      <p:ext uri="{BB962C8B-B14F-4D97-AF65-F5344CB8AC3E}">
        <p14:creationId xmlns:p14="http://schemas.microsoft.com/office/powerpoint/2010/main" val="980286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57FAB-4E3C-4A54-B35B-E0E83F2CB832}" type="slidenum">
              <a:rPr lang="en-US" smtClean="0"/>
              <a:pPr/>
              <a:t>27</a:t>
            </a:fld>
            <a:endParaRPr lang="en-US"/>
          </a:p>
        </p:txBody>
      </p:sp>
    </p:spTree>
    <p:extLst>
      <p:ext uri="{BB962C8B-B14F-4D97-AF65-F5344CB8AC3E}">
        <p14:creationId xmlns:p14="http://schemas.microsoft.com/office/powerpoint/2010/main" val="226571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of the riparian countries, namely Turkey, North Macedonia and Albania, which share a water body with Greece are not members of EU</a:t>
            </a:r>
            <a:r>
              <a:rPr lang="el-GR" dirty="0" smtClean="0">
                <a:effectLst/>
              </a:rPr>
              <a:t> </a:t>
            </a:r>
            <a:endParaRPr lang="en-US" dirty="0"/>
          </a:p>
        </p:txBody>
      </p:sp>
      <p:sp>
        <p:nvSpPr>
          <p:cNvPr id="4" name="Slide Number Placeholder 3"/>
          <p:cNvSpPr>
            <a:spLocks noGrp="1"/>
          </p:cNvSpPr>
          <p:nvPr>
            <p:ph type="sldNum" sz="quarter" idx="10"/>
          </p:nvPr>
        </p:nvSpPr>
        <p:spPr/>
        <p:txBody>
          <a:bodyPr/>
          <a:lstStyle/>
          <a:p>
            <a:fld id="{2D82A015-972B-2D4E-8027-C2F905FE0521}" type="slidenum">
              <a:rPr lang="en-US" smtClean="0"/>
              <a:t>28</a:t>
            </a:fld>
            <a:endParaRPr lang="en-US"/>
          </a:p>
        </p:txBody>
      </p:sp>
    </p:spTree>
    <p:extLst>
      <p:ext uri="{BB962C8B-B14F-4D97-AF65-F5344CB8AC3E}">
        <p14:creationId xmlns:p14="http://schemas.microsoft.com/office/powerpoint/2010/main" val="2483378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8B5B78-E4BA-4DD7-916F-D72FE68F4A91}" type="slidenum">
              <a:rPr lang="el-GR" smtClean="0"/>
              <a:t>32</a:t>
            </a:fld>
            <a:endParaRPr lang="el-GR"/>
          </a:p>
        </p:txBody>
      </p:sp>
    </p:spTree>
    <p:extLst>
      <p:ext uri="{BB962C8B-B14F-4D97-AF65-F5344CB8AC3E}">
        <p14:creationId xmlns:p14="http://schemas.microsoft.com/office/powerpoint/2010/main" val="2136317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is deducted by the absence of signed agreement between the riparian countries or at least enhancing in accordance with WFD the only existed agreement, in Mesta/</a:t>
            </a:r>
            <a:r>
              <a:rPr lang="en-US" dirty="0" err="1" smtClean="0"/>
              <a:t>Nestos</a:t>
            </a:r>
            <a:r>
              <a:rPr lang="en-US" dirty="0" smtClean="0"/>
              <a:t> river basin in effect. </a:t>
            </a:r>
            <a:endParaRPr lang="el-GR" dirty="0" smtClean="0"/>
          </a:p>
          <a:p>
            <a:endParaRPr lang="en-US" dirty="0"/>
          </a:p>
        </p:txBody>
      </p:sp>
      <p:sp>
        <p:nvSpPr>
          <p:cNvPr id="4" name="Slide Number Placeholder 3"/>
          <p:cNvSpPr>
            <a:spLocks noGrp="1"/>
          </p:cNvSpPr>
          <p:nvPr>
            <p:ph type="sldNum" sz="quarter" idx="10"/>
          </p:nvPr>
        </p:nvSpPr>
        <p:spPr/>
        <p:txBody>
          <a:bodyPr/>
          <a:lstStyle/>
          <a:p>
            <a:fld id="{2D82A015-972B-2D4E-8027-C2F905FE0521}" type="slidenum">
              <a:rPr lang="en-US" smtClean="0"/>
              <a:t>34</a:t>
            </a:fld>
            <a:endParaRPr lang="en-US"/>
          </a:p>
        </p:txBody>
      </p:sp>
    </p:spTree>
    <p:extLst>
      <p:ext uri="{BB962C8B-B14F-4D97-AF65-F5344CB8AC3E}">
        <p14:creationId xmlns:p14="http://schemas.microsoft.com/office/powerpoint/2010/main" val="1613838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814A1-13FF-4F8D-B3ED-4BD70D7EC523}" type="slidenum">
              <a:rPr lang="en-US">
                <a:solidFill>
                  <a:prstClr val="black"/>
                </a:solidFill>
              </a:rPr>
              <a:pPr/>
              <a:t>5</a:t>
            </a:fld>
            <a:endParaRPr lang="en-US">
              <a:solidFill>
                <a:prstClr val="black"/>
              </a:solidFill>
            </a:endParaRPr>
          </a:p>
        </p:txBody>
      </p:sp>
      <p:sp>
        <p:nvSpPr>
          <p:cNvPr id="221186" name="Rectangle 2"/>
          <p:cNvSpPr>
            <a:spLocks noGrp="1" noChangeArrowheads="1"/>
          </p:cNvSpPr>
          <p:nvPr>
            <p:ph type="body" idx="1"/>
          </p:nvPr>
        </p:nvSpPr>
        <p:spPr>
          <a:xfrm>
            <a:off x="914711" y="4344026"/>
            <a:ext cx="5028579" cy="4116049"/>
          </a:xfrm>
          <a:ln/>
          <a:extLst>
            <a:ext uri="{91240B29-F687-4f45-9708-019B960494DF}">
              <a14:hiddenLine xmlns:a14="http://schemas.microsoft.com/office/drawing/2010/main" w="12700">
                <a:solidFill>
                  <a:schemeClr val="tx1"/>
                </a:solidFill>
                <a:miter lim="800000"/>
                <a:headEnd/>
                <a:tailEnd/>
              </a14:hiddenLine>
            </a:ext>
          </a:extLst>
        </p:spPr>
        <p:txBody>
          <a:bodyPr lIns="90259" tIns="44338" rIns="90259" bIns="44338"/>
          <a:lstStyle/>
          <a:p>
            <a:r>
              <a:rPr lang="el-GR" dirty="0" smtClean="0"/>
              <a:t>Ο «οικολογικός» ποταμός Δούναβης,(16 εταίροι) Βαλτική, Ρήνος (8 εταίροι)</a:t>
            </a:r>
          </a:p>
          <a:p>
            <a:r>
              <a:rPr lang="el-GR" dirty="0" smtClean="0"/>
              <a:t>Ο «οικονομικός» ποταμός , παραγωγή, αποτελεσματική διαχείριση, Ισπανία αύξηση διαθεσιμότητας νερού</a:t>
            </a:r>
          </a:p>
          <a:p>
            <a:r>
              <a:rPr lang="el-GR" dirty="0" smtClean="0"/>
              <a:t>Ο «πολιτικός» ποταμός,</a:t>
            </a:r>
            <a:r>
              <a:rPr lang="el-GR" baseline="0" dirty="0" smtClean="0"/>
              <a:t> Νείλος,(10 εταίροι) Ευφράτης</a:t>
            </a:r>
          </a:p>
          <a:p>
            <a:r>
              <a:rPr lang="el-GR" baseline="0" dirty="0" smtClean="0"/>
              <a:t>Ο «καταλυτικός» ποταμός, ανταποδοτικά οφέλη, έμμεσα οικονομικός</a:t>
            </a:r>
            <a:endParaRPr lang="el-GR" dirty="0" smtClean="0"/>
          </a:p>
          <a:p>
            <a:endParaRPr lang="el-GR" dirty="0" smtClean="0"/>
          </a:p>
          <a:p>
            <a:endParaRPr lang="fr-FR" dirty="0"/>
          </a:p>
        </p:txBody>
      </p:sp>
      <p:sp>
        <p:nvSpPr>
          <p:cNvPr id="221187" name="Rectangle 3"/>
          <p:cNvSpPr>
            <a:spLocks noGrp="1" noRot="1" noChangeAspect="1" noChangeArrowheads="1" noTextEdit="1"/>
          </p:cNvSpPr>
          <p:nvPr>
            <p:ph type="sldImg"/>
          </p:nvPr>
        </p:nvSpPr>
        <p:spPr>
          <a:xfrm>
            <a:off x="915821" y="690366"/>
            <a:ext cx="5026360" cy="3416194"/>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796654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water management issues between Greece and </a:t>
            </a:r>
            <a:r>
              <a:rPr lang="en-US" sz="1200" kern="1200" dirty="0" err="1">
                <a:solidFill>
                  <a:schemeClr val="tx1"/>
                </a:solidFill>
                <a:effectLst/>
                <a:latin typeface="+mn-lt"/>
                <a:ea typeface="+mn-ea"/>
                <a:cs typeface="+mn-cs"/>
              </a:rPr>
              <a:t>FYROM</a:t>
            </a:r>
            <a:r>
              <a:rPr lang="en-US" sz="1200" kern="1200" dirty="0">
                <a:solidFill>
                  <a:schemeClr val="tx1"/>
                </a:solidFill>
                <a:effectLst/>
                <a:latin typeface="+mn-lt"/>
                <a:ea typeface="+mn-ea"/>
                <a:cs typeface="+mn-cs"/>
              </a:rPr>
              <a:t> are tightly related to their political and economic relationships. </a:t>
            </a:r>
            <a:r>
              <a:rPr lang="en-US" sz="1200" kern="1200" dirty="0" err="1">
                <a:solidFill>
                  <a:schemeClr val="tx1"/>
                </a:solidFill>
                <a:effectLst/>
                <a:latin typeface="+mn-lt"/>
                <a:ea typeface="+mn-ea"/>
                <a:cs typeface="+mn-cs"/>
              </a:rPr>
              <a:t>Transboundary</a:t>
            </a:r>
            <a:r>
              <a:rPr lang="en-US" sz="1200" kern="1200" dirty="0">
                <a:solidFill>
                  <a:schemeClr val="tx1"/>
                </a:solidFill>
                <a:effectLst/>
                <a:latin typeface="+mn-lt"/>
                <a:ea typeface="+mn-ea"/>
                <a:cs typeface="+mn-cs"/>
              </a:rPr>
              <a:t> water management needs to be faced from a multi-resource perspective. Which means to develop an approach towards the equitable allocation not of the water but the benefits deriving from it. </a:t>
            </a:r>
            <a:endParaRPr lang="en-US" dirty="0"/>
          </a:p>
        </p:txBody>
      </p:sp>
      <p:sp>
        <p:nvSpPr>
          <p:cNvPr id="4" name="Slide Number Placeholder 3"/>
          <p:cNvSpPr>
            <a:spLocks noGrp="1"/>
          </p:cNvSpPr>
          <p:nvPr>
            <p:ph type="sldNum" sz="quarter" idx="10"/>
          </p:nvPr>
        </p:nvSpPr>
        <p:spPr/>
        <p:txBody>
          <a:bodyPr/>
          <a:lstStyle/>
          <a:p>
            <a:fld id="{128B5B78-E4BA-4DD7-916F-D72FE68F4A91}" type="slidenum">
              <a:rPr lang="el-GR" smtClean="0"/>
              <a:t>35</a:t>
            </a:fld>
            <a:endParaRPr lang="el-GR"/>
          </a:p>
        </p:txBody>
      </p:sp>
    </p:spTree>
    <p:extLst>
      <p:ext uri="{BB962C8B-B14F-4D97-AF65-F5344CB8AC3E}">
        <p14:creationId xmlns:p14="http://schemas.microsoft.com/office/powerpoint/2010/main" val="1226629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As </a:t>
            </a:r>
            <a:r>
              <a:rPr lang="en-US" dirty="0"/>
              <a:t>patterns of change are complex, uncertainties are large and the knowledge base changes rapidly </a:t>
            </a:r>
            <a:r>
              <a:rPr lang="en-GB" dirty="0"/>
              <a:t>environmental concerns and other policy issues must be adequately established and effective monitoring should be applied.</a:t>
            </a:r>
          </a:p>
          <a:p>
            <a:endParaRPr lang="el-GR" dirty="0"/>
          </a:p>
        </p:txBody>
      </p:sp>
      <p:sp>
        <p:nvSpPr>
          <p:cNvPr id="4" name="Θέση αριθμού διαφάνειας 3"/>
          <p:cNvSpPr>
            <a:spLocks noGrp="1"/>
          </p:cNvSpPr>
          <p:nvPr>
            <p:ph type="sldNum" sz="quarter" idx="5"/>
          </p:nvPr>
        </p:nvSpPr>
        <p:spPr/>
        <p:txBody>
          <a:bodyPr/>
          <a:lstStyle/>
          <a:p>
            <a:pPr>
              <a:defRPr/>
            </a:pPr>
            <a:fld id="{6486C657-C30A-485C-B5DB-EFFDDBBD5980}" type="slidenum">
              <a:rPr lang="en-US" smtClean="0"/>
              <a:pPr>
                <a:defRPr/>
              </a:pPr>
              <a:t>36</a:t>
            </a:fld>
            <a:endParaRPr lang="en-US"/>
          </a:p>
        </p:txBody>
      </p:sp>
    </p:spTree>
    <p:extLst>
      <p:ext uri="{BB962C8B-B14F-4D97-AF65-F5344CB8AC3E}">
        <p14:creationId xmlns:p14="http://schemas.microsoft.com/office/powerpoint/2010/main" val="399305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When dealing with </a:t>
            </a:r>
            <a:r>
              <a:rPr lang="en-US" sz="1200" dirty="0" err="1" smtClean="0"/>
              <a:t>transboundary</a:t>
            </a:r>
            <a:r>
              <a:rPr lang="en-US" sz="1200" dirty="0" smtClean="0"/>
              <a:t> water resources management (TWRM), the augmented </a:t>
            </a:r>
            <a:endParaRPr lang="en-US" dirty="0"/>
          </a:p>
        </p:txBody>
      </p:sp>
      <p:sp>
        <p:nvSpPr>
          <p:cNvPr id="4" name="Slide Number Placeholder 3"/>
          <p:cNvSpPr>
            <a:spLocks noGrp="1"/>
          </p:cNvSpPr>
          <p:nvPr>
            <p:ph type="sldNum" sz="quarter" idx="10"/>
          </p:nvPr>
        </p:nvSpPr>
        <p:spPr/>
        <p:txBody>
          <a:bodyPr/>
          <a:lstStyle/>
          <a:p>
            <a:fld id="{2D82A015-972B-2D4E-8027-C2F905FE0521}" type="slidenum">
              <a:rPr lang="en-US" smtClean="0"/>
              <a:t>6</a:t>
            </a:fld>
            <a:endParaRPr lang="en-US"/>
          </a:p>
        </p:txBody>
      </p:sp>
    </p:spTree>
    <p:extLst>
      <p:ext uri="{BB962C8B-B14F-4D97-AF65-F5344CB8AC3E}">
        <p14:creationId xmlns:p14="http://schemas.microsoft.com/office/powerpoint/2010/main" val="181568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Convention has strengthened water governance</a:t>
            </a:r>
          </a:p>
          <a:p>
            <a:r>
              <a:rPr lang="en-US" dirty="0" smtClean="0"/>
              <a:t>and </a:t>
            </a:r>
            <a:r>
              <a:rPr lang="en-US" dirty="0" err="1" smtClean="0"/>
              <a:t>transboundary</a:t>
            </a:r>
            <a:r>
              <a:rPr lang="en-US" dirty="0" smtClean="0"/>
              <a:t> and regional cooperation throughout the 25 years of its existence. </a:t>
            </a:r>
            <a:endParaRPr lang="en-US" dirty="0"/>
          </a:p>
        </p:txBody>
      </p:sp>
      <p:sp>
        <p:nvSpPr>
          <p:cNvPr id="4" name="Slide Number Placeholder 3"/>
          <p:cNvSpPr>
            <a:spLocks noGrp="1"/>
          </p:cNvSpPr>
          <p:nvPr>
            <p:ph type="sldNum" sz="quarter" idx="10"/>
          </p:nvPr>
        </p:nvSpPr>
        <p:spPr/>
        <p:txBody>
          <a:bodyPr/>
          <a:lstStyle/>
          <a:p>
            <a:fld id="{2D82A015-972B-2D4E-8027-C2F905FE0521}" type="slidenum">
              <a:rPr lang="en-US" smtClean="0"/>
              <a:t>7</a:t>
            </a:fld>
            <a:endParaRPr lang="en-US"/>
          </a:p>
        </p:txBody>
      </p:sp>
    </p:spTree>
    <p:extLst>
      <p:ext uri="{BB962C8B-B14F-4D97-AF65-F5344CB8AC3E}">
        <p14:creationId xmlns:p14="http://schemas.microsoft.com/office/powerpoint/2010/main" val="1018944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82A015-972B-2D4E-8027-C2F905FE0521}" type="slidenum">
              <a:rPr lang="en-US" smtClean="0"/>
              <a:t>9</a:t>
            </a:fld>
            <a:endParaRPr lang="en-US"/>
          </a:p>
        </p:txBody>
      </p:sp>
    </p:spTree>
    <p:extLst>
      <p:ext uri="{BB962C8B-B14F-4D97-AF65-F5344CB8AC3E}">
        <p14:creationId xmlns:p14="http://schemas.microsoft.com/office/powerpoint/2010/main" val="4222254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D57FAB-4E3C-4A54-B35B-E0E83F2CB832}" type="slidenum">
              <a:rPr lang="en-US" smtClean="0"/>
              <a:pPr/>
              <a:t>10</a:t>
            </a:fld>
            <a:endParaRPr lang="en-US" dirty="0"/>
          </a:p>
        </p:txBody>
      </p:sp>
    </p:spTree>
    <p:extLst>
      <p:ext uri="{BB962C8B-B14F-4D97-AF65-F5344CB8AC3E}">
        <p14:creationId xmlns:p14="http://schemas.microsoft.com/office/powerpoint/2010/main" val="339983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information in the RBMPs integrates among others, the point and non-point source pollution, </a:t>
            </a:r>
            <a:r>
              <a:rPr lang="en-US" sz="1200" dirty="0" err="1" smtClean="0"/>
              <a:t>hydromorphological</a:t>
            </a:r>
            <a:r>
              <a:rPr lang="en-US" sz="1200" dirty="0" smtClean="0"/>
              <a:t> pressures, heavily modified and artificial water bodies, agricultural pressures, surface and ground water monitoring data, water demands and water use, water volumes and water quality.</a:t>
            </a:r>
            <a:endParaRPr lang="en-US" dirty="0"/>
          </a:p>
        </p:txBody>
      </p:sp>
      <p:sp>
        <p:nvSpPr>
          <p:cNvPr id="4" name="Slide Number Placeholder 3"/>
          <p:cNvSpPr>
            <a:spLocks noGrp="1"/>
          </p:cNvSpPr>
          <p:nvPr>
            <p:ph type="sldNum" sz="quarter" idx="10"/>
          </p:nvPr>
        </p:nvSpPr>
        <p:spPr/>
        <p:txBody>
          <a:bodyPr/>
          <a:lstStyle/>
          <a:p>
            <a:fld id="{45D57FAB-4E3C-4A54-B35B-E0E83F2CB832}" type="slidenum">
              <a:rPr lang="en-US" smtClean="0"/>
              <a:pPr/>
              <a:t>11</a:t>
            </a:fld>
            <a:endParaRPr lang="en-US"/>
          </a:p>
        </p:txBody>
      </p:sp>
    </p:spTree>
    <p:extLst>
      <p:ext uri="{BB962C8B-B14F-4D97-AF65-F5344CB8AC3E}">
        <p14:creationId xmlns:p14="http://schemas.microsoft.com/office/powerpoint/2010/main" val="875419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8EB26F-D0FD-2642-8B03-DBC0EAAE7AB2}" type="slidenum">
              <a:rPr lang="el-GR">
                <a:solidFill>
                  <a:prstClr val="black"/>
                </a:solidFill>
              </a:rPr>
              <a:pPr>
                <a:defRPr/>
              </a:pPr>
              <a:t>12</a:t>
            </a:fld>
            <a:endParaRPr lang="el-GR">
              <a:solidFill>
                <a:prstClr val="black"/>
              </a:solidFill>
            </a:endParaRPr>
          </a:p>
        </p:txBody>
      </p:sp>
      <p:sp>
        <p:nvSpPr>
          <p:cNvPr id="5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90171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coupling of the aforementioned legislations is a great asset for the region in terms </a:t>
            </a:r>
            <a:endParaRPr lang="en-US" dirty="0"/>
          </a:p>
        </p:txBody>
      </p:sp>
      <p:sp>
        <p:nvSpPr>
          <p:cNvPr id="4" name="Slide Number Placeholder 3"/>
          <p:cNvSpPr>
            <a:spLocks noGrp="1"/>
          </p:cNvSpPr>
          <p:nvPr>
            <p:ph type="sldNum" sz="quarter" idx="10"/>
          </p:nvPr>
        </p:nvSpPr>
        <p:spPr/>
        <p:txBody>
          <a:bodyPr/>
          <a:lstStyle/>
          <a:p>
            <a:fld id="{45D57FAB-4E3C-4A54-B35B-E0E83F2CB832}" type="slidenum">
              <a:rPr lang="en-US" smtClean="0"/>
              <a:pPr/>
              <a:t>14</a:t>
            </a:fld>
            <a:endParaRPr lang="en-US"/>
          </a:p>
        </p:txBody>
      </p:sp>
    </p:spTree>
    <p:extLst>
      <p:ext uri="{BB962C8B-B14F-4D97-AF65-F5344CB8AC3E}">
        <p14:creationId xmlns:p14="http://schemas.microsoft.com/office/powerpoint/2010/main" val="399635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0738" y="4155141"/>
            <a:ext cx="7542212" cy="1013012"/>
          </a:xfrm>
        </p:spPr>
        <p:txBody>
          <a:bodyPr anchor="b" anchorCtr="0">
            <a:noAutofit/>
          </a:bodyPr>
          <a:lstStyle/>
          <a:p>
            <a:r>
              <a:rPr lang="x-none" smtClean="0"/>
              <a:t>Click to edit Master title style</a:t>
            </a:r>
            <a:endParaRPr/>
          </a:p>
        </p:txBody>
      </p:sp>
      <p:sp>
        <p:nvSpPr>
          <p:cNvPr id="3" name="Subtitle 2"/>
          <p:cNvSpPr>
            <a:spLocks noGrp="1"/>
          </p:cNvSpPr>
          <p:nvPr>
            <p:ph type="subTitle" idx="1"/>
          </p:nvPr>
        </p:nvSpPr>
        <p:spPr>
          <a:xfrm>
            <a:off x="820738" y="5230906"/>
            <a:ext cx="7542212" cy="1030942"/>
          </a:xfrm>
        </p:spPr>
        <p:txBody>
          <a:bodyPr/>
          <a:lstStyle>
            <a:lvl1pPr marL="0" indent="0" algn="ctr">
              <a:spcBef>
                <a:spcPct val="30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p>
            <a:fld id="{C4355C3E-333F-8F41-8392-1A3054F09EE4}" type="datetimeFigureOut">
              <a:rPr lang="en-US" smtClean="0"/>
              <a:t>31/10/19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CDB5B-7CE0-B249-8B8A-13BF1A6BAD4E}" type="slidenum">
              <a:rPr lang="en-US" smtClean="0"/>
              <a:t>‹#›</a:t>
            </a:fld>
            <a:endParaRPr lang="en-US"/>
          </a:p>
        </p:txBody>
      </p:sp>
      <p:pic>
        <p:nvPicPr>
          <p:cNvPr id="7" name="Picture 6" descr="MoleculeTracer.png"/>
          <p:cNvPicPr>
            <a:picLocks noChangeAspect="1"/>
          </p:cNvPicPr>
          <p:nvPr/>
        </p:nvPicPr>
        <p:blipFill>
          <a:blip r:embed="rId2"/>
          <a:stretch>
            <a:fillRect/>
          </a:stretch>
        </p:blipFill>
        <p:spPr>
          <a:xfrm>
            <a:off x="1674019" y="224679"/>
            <a:ext cx="5795963" cy="39433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3962399"/>
            <a:ext cx="7585710" cy="672353"/>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3101957" y="457200"/>
            <a:ext cx="2940087" cy="2940087"/>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vert="horz" lIns="91440" tIns="45720" rIns="91440" bIns="45720" rtlCol="0">
            <a:normAutofit/>
          </a:bodyPr>
          <a:lstStyle>
            <a:lvl1pPr marL="0" indent="0" algn="l" defTabSz="914400" rtl="0" eaLnBrk="1" latinLnBrk="0" hangingPunct="1">
              <a:spcBef>
                <a:spcPts val="2000"/>
              </a:spcBef>
              <a:buFontTx/>
              <a:buNone/>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777240" y="4639235"/>
            <a:ext cx="7585710" cy="1371600"/>
          </a:xfrm>
        </p:spPr>
        <p:txBody>
          <a:bodyPr vert="horz" lIns="91440" tIns="45720" rIns="91440" bIns="45720" rtlCol="0">
            <a:normAutofit/>
          </a:bodyPr>
          <a:lstStyle>
            <a:lvl1pPr marL="0" indent="0" algn="ctr">
              <a:spcBef>
                <a:spcPts val="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C4355C3E-333F-8F41-8392-1A3054F09EE4}" type="datetimeFigureOut">
              <a:rPr lang="en-US" smtClean="0"/>
              <a:t>31/10/19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4355C3E-333F-8F41-8392-1A3054F09EE4}" type="datetimeFigureOut">
              <a:rPr lang="en-US" smtClean="0"/>
              <a:t>31/10/19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416859"/>
            <a:ext cx="1940859" cy="5607424"/>
          </a:xfrm>
        </p:spPr>
        <p:txBody>
          <a:bodyPr vert="eaVert" anchor="ctr" anchorCtr="0"/>
          <a:lstStyle/>
          <a:p>
            <a:r>
              <a:rPr lang="x-none" smtClean="0"/>
              <a:t>Click to edit Master title style</a:t>
            </a:r>
            <a:endParaRPr/>
          </a:p>
        </p:txBody>
      </p:sp>
      <p:sp>
        <p:nvSpPr>
          <p:cNvPr id="3" name="Vertical Text Placeholder 2"/>
          <p:cNvSpPr>
            <a:spLocks noGrp="1"/>
          </p:cNvSpPr>
          <p:nvPr>
            <p:ph type="body" orient="vert" idx="1"/>
          </p:nvPr>
        </p:nvSpPr>
        <p:spPr>
          <a:xfrm>
            <a:off x="820737" y="414015"/>
            <a:ext cx="6144839" cy="5610268"/>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4355C3E-333F-8F41-8392-1A3054F09EE4}" type="datetimeFigureOut">
              <a:rPr lang="en-US" smtClean="0"/>
              <a:t>31/10/19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p>
            <a:fld id="{C4355C3E-333F-8F41-8392-1A3054F09EE4}" type="datetimeFigureOut">
              <a:rPr lang="en-US" smtClean="0"/>
              <a:t>31/10/19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737" y="1219013"/>
            <a:ext cx="7542213" cy="1958975"/>
          </a:xfrm>
        </p:spPr>
        <p:txBody>
          <a:bodyPr vert="horz" lIns="91440" tIns="45720" rIns="91440" bIns="45720" rtlCol="0" anchor="b" anchorCtr="0">
            <a:noAutofit/>
          </a:bodyPr>
          <a:lstStyle>
            <a:lvl1pPr algn="ctr" defTabSz="914400" rtl="0" eaLnBrk="1" latinLnBrk="0" hangingPunct="1">
              <a:spcBef>
                <a:spcPct val="0"/>
              </a:spcBef>
              <a:buNone/>
              <a:defRPr sz="52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820737" y="3224213"/>
            <a:ext cx="7542213" cy="1500187"/>
          </a:xfrm>
        </p:spPr>
        <p:txBody>
          <a:bodyPr vert="horz" lIns="91440" tIns="45720" rIns="91440" bIns="45720" rtlCol="0">
            <a:normAutofit/>
          </a:bodyPr>
          <a:lstStyle>
            <a:lvl1pPr marL="0" indent="0" algn="ctr" defTabSz="914400" rtl="0" eaLnBrk="1" latinLnBrk="0" hangingPunct="1">
              <a:spcBef>
                <a:spcPts val="300"/>
              </a:spcBef>
              <a:buFontTx/>
              <a:buNone/>
              <a:defRPr sz="2400" b="1" kern="1200">
                <a:solidFill>
                  <a:schemeClr val="tx1">
                    <a:tint val="75000"/>
                  </a:schemeClr>
                </a:solidFill>
                <a:effectLst>
                  <a:outerShdw blurRad="101600" dist="63500" dir="2700000" algn="tl" rotWithShape="0">
                    <a:prstClr val="black">
                      <a:alpha val="75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4355C3E-333F-8F41-8392-1A3054F09EE4}" type="datetimeFigureOut">
              <a:rPr lang="en-US" smtClean="0"/>
              <a:t>31/10/19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p>
            <a:r>
              <a:rPr lang="x-none" smtClean="0"/>
              <a:t>Click to edit Master title style</a:t>
            </a:r>
            <a:endParaRPr/>
          </a:p>
        </p:txBody>
      </p:sp>
      <p:sp>
        <p:nvSpPr>
          <p:cNvPr id="3" name="Content Placeholder 2"/>
          <p:cNvSpPr>
            <a:spLocks noGrp="1"/>
          </p:cNvSpPr>
          <p:nvPr>
            <p:ph sz="half" idx="1"/>
          </p:nvPr>
        </p:nvSpPr>
        <p:spPr>
          <a:xfrm>
            <a:off x="779462"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4703763" y="1892301"/>
            <a:ext cx="3657600" cy="3975100"/>
          </a:xfrm>
        </p:spPr>
        <p:txBody>
          <a:bodyPr>
            <a:normAutofit/>
          </a:bodyPr>
          <a:lstStyle>
            <a:lvl1pPr>
              <a:defRPr sz="2000"/>
            </a:lvl1pPr>
            <a:lvl2pPr>
              <a:defRPr sz="1800"/>
            </a:lvl2pPr>
            <a:lvl3pPr>
              <a:defRPr sz="1800"/>
            </a:lvl3pPr>
            <a:lvl4pPr>
              <a:defRPr sz="1800"/>
            </a:lvl4pPr>
            <a:lvl5pPr>
              <a:defRPr sz="1800"/>
            </a:lvl5pPr>
            <a:lvl6pPr marL="2173288" indent="-344488">
              <a:defRPr sz="1800"/>
            </a:lvl6pPr>
            <a:lvl7pPr marL="2173288" indent="-344488">
              <a:defRPr sz="1800"/>
            </a:lvl7pPr>
            <a:lvl8pPr marL="2173288" indent="-344488">
              <a:defRPr sz="1800"/>
            </a:lvl8pPr>
            <a:lvl9pPr marL="2173288"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4"/>
          <p:cNvSpPr>
            <a:spLocks noGrp="1"/>
          </p:cNvSpPr>
          <p:nvPr>
            <p:ph type="dt" sz="half" idx="10"/>
          </p:nvPr>
        </p:nvSpPr>
        <p:spPr/>
        <p:txBody>
          <a:bodyPr/>
          <a:lstStyle/>
          <a:p>
            <a:fld id="{C4355C3E-333F-8F41-8392-1A3054F09EE4}" type="datetimeFigureOut">
              <a:rPr lang="en-US" smtClean="0"/>
              <a:t>31/10/19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79462" y="107577"/>
            <a:ext cx="7581901" cy="1653988"/>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79462"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79462"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4703763" y="1761565"/>
            <a:ext cx="3657600" cy="515469"/>
          </a:xfrm>
        </p:spPr>
        <p:txBody>
          <a:bodyPr anchor="b">
            <a:normAutofit/>
          </a:bodyPr>
          <a:lstStyle>
            <a:lvl1pPr marL="0" indent="0" algn="ctr">
              <a:spcBef>
                <a:spcPct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03763" y="2393575"/>
            <a:ext cx="3657600" cy="3473823"/>
          </a:xfrm>
        </p:spPr>
        <p:txBody>
          <a:bodyPr>
            <a:normAutofit/>
          </a:bodyPr>
          <a:lstStyle>
            <a:lvl1pPr>
              <a:defRPr sz="2000"/>
            </a:lvl1pPr>
            <a:lvl2pPr>
              <a:defRPr sz="1800"/>
            </a:lvl2pPr>
            <a:lvl3pPr>
              <a:defRPr sz="1800"/>
            </a:lvl3pPr>
            <a:lvl4pPr>
              <a:defRPr sz="1800"/>
            </a:lvl4pPr>
            <a:lvl5pPr>
              <a:defRPr sz="1800"/>
            </a:lvl5pPr>
            <a:lvl6pPr marL="2173288" indent="-344488">
              <a:defRPr sz="1600"/>
            </a:lvl6pPr>
            <a:lvl7pPr marL="2173288" indent="-344488">
              <a:defRPr sz="1600"/>
            </a:lvl7pPr>
            <a:lvl8pPr marL="2173288" indent="-344488">
              <a:defRPr sz="1600"/>
            </a:lvl8pPr>
            <a:lvl9pPr marL="2173288"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7" name="Date Placeholder 6"/>
          <p:cNvSpPr>
            <a:spLocks noGrp="1"/>
          </p:cNvSpPr>
          <p:nvPr>
            <p:ph type="dt" sz="half" idx="10"/>
          </p:nvPr>
        </p:nvSpPr>
        <p:spPr/>
        <p:txBody>
          <a:bodyPr/>
          <a:lstStyle/>
          <a:p>
            <a:fld id="{C4355C3E-333F-8F41-8392-1A3054F09EE4}" type="datetimeFigureOut">
              <a:rPr lang="en-US" smtClean="0"/>
              <a:t>31/10/19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C4355C3E-333F-8F41-8392-1A3054F09EE4}" type="datetimeFigureOut">
              <a:rPr lang="en-US" smtClean="0"/>
              <a:t>31/10/19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355C3E-333F-8F41-8392-1A3054F09EE4}" type="datetimeFigureOut">
              <a:rPr lang="en-US" smtClean="0"/>
              <a:t>31/10/19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9929" y="457201"/>
            <a:ext cx="3566160" cy="1371600"/>
          </a:xfrm>
        </p:spPr>
        <p:txBody>
          <a:bodyPr anchor="b">
            <a:normAutofit/>
          </a:bodyPr>
          <a:lstStyle>
            <a:lvl1pPr algn="ctr">
              <a:defRPr sz="3600" b="1"/>
            </a:lvl1pPr>
          </a:lstStyle>
          <a:p>
            <a:r>
              <a:rPr lang="x-none" smtClean="0"/>
              <a:t>Click to edit Master title style</a:t>
            </a:r>
            <a:endParaRPr/>
          </a:p>
        </p:txBody>
      </p:sp>
      <p:sp>
        <p:nvSpPr>
          <p:cNvPr id="3" name="Content Placeholder 2"/>
          <p:cNvSpPr>
            <a:spLocks noGrp="1"/>
          </p:cNvSpPr>
          <p:nvPr>
            <p:ph idx="1"/>
          </p:nvPr>
        </p:nvSpPr>
        <p:spPr>
          <a:xfrm>
            <a:off x="4802393" y="457201"/>
            <a:ext cx="3566160" cy="5410200"/>
          </a:xfrm>
        </p:spPr>
        <p:txBody>
          <a:bodyPr>
            <a:normAutofit/>
          </a:bodyPr>
          <a:lstStyle>
            <a:lvl1pPr>
              <a:defRPr sz="2400"/>
            </a:lvl1pPr>
            <a:lvl2pPr>
              <a:defRPr sz="2200"/>
            </a:lvl2pPr>
            <a:lvl3pPr>
              <a:defRPr sz="2000"/>
            </a:lvl3pPr>
            <a:lvl4pPr>
              <a:defRPr sz="1800"/>
            </a:lvl4pPr>
            <a:lvl5pPr>
              <a:defRPr sz="1800"/>
            </a:lvl5pPr>
            <a:lvl6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173288" indent="-344488">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2173288" indent="-344488">
              <a:defRPr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779929" y="1828801"/>
            <a:ext cx="3566160" cy="3657600"/>
          </a:xfrm>
        </p:spPr>
        <p:txBody>
          <a:bodyPr>
            <a:normAutofit/>
          </a:bodyPr>
          <a:lstStyle>
            <a:lvl1pPr marL="0" indent="0" algn="ctr">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C4355C3E-333F-8F41-8392-1A3054F09EE4}" type="datetimeFigureOut">
              <a:rPr lang="en-US" smtClean="0"/>
              <a:t>31/10/19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240" y="457200"/>
            <a:ext cx="3566160" cy="1371600"/>
          </a:xfrm>
        </p:spPr>
        <p:txBody>
          <a:bodyPr anchor="b">
            <a:normAutofit/>
          </a:bodyPr>
          <a:lstStyle>
            <a:lvl1pPr algn="ctr">
              <a:defRPr sz="3600" b="1" kern="1200">
                <a:solidFill>
                  <a:schemeClr val="tx1"/>
                </a:solidFill>
                <a:effectLst>
                  <a:outerShdw blurRad="101600" dist="63500" dir="2700000" algn="tl" rotWithShape="0">
                    <a:prstClr val="black">
                      <a:alpha val="75000"/>
                    </a:prstClr>
                  </a:outerShdw>
                </a:effectLst>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5266765" y="1676400"/>
            <a:ext cx="2975610" cy="2975610"/>
          </a:xfrm>
          <a:prstGeom prst="ellipse">
            <a:avLst/>
          </a:prstGeom>
          <a:solidFill>
            <a:schemeClr val="tx1">
              <a:lumMod val="75000"/>
            </a:schemeClr>
          </a:solidFill>
          <a:ln w="63500">
            <a:solidFill>
              <a:schemeClr val="tx1"/>
            </a:solidFill>
          </a:ln>
          <a:effectLst>
            <a:outerShdw blurRad="254000" dist="152400" dir="5400000" sx="90000" sy="-19000" rotWithShape="0">
              <a:prstClr val="black">
                <a:alpha val="2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a:p>
        </p:txBody>
      </p:sp>
      <p:sp>
        <p:nvSpPr>
          <p:cNvPr id="4" name="Text Placeholder 3"/>
          <p:cNvSpPr>
            <a:spLocks noGrp="1"/>
          </p:cNvSpPr>
          <p:nvPr>
            <p:ph type="body" sz="half" idx="2"/>
          </p:nvPr>
        </p:nvSpPr>
        <p:spPr>
          <a:xfrm>
            <a:off x="777240" y="1828800"/>
            <a:ext cx="3566160" cy="3657600"/>
          </a:xfrm>
        </p:spPr>
        <p:txBody>
          <a:bodyPr vert="horz" lIns="91440" tIns="45720" rIns="91440" bIns="45720" rtlCol="0">
            <a:normAutofit/>
          </a:bodyPr>
          <a:lstStyle>
            <a:lvl1pPr marL="0" indent="0" algn="ctr">
              <a:spcBef>
                <a:spcPts val="600"/>
              </a:spcBef>
              <a:buNone/>
              <a:defRPr sz="20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Tx/>
              <a:buNone/>
            </a:pPr>
            <a:r>
              <a:rPr lang="x-none" smtClean="0"/>
              <a:t>Click to edit Master text styles</a:t>
            </a:r>
          </a:p>
        </p:txBody>
      </p:sp>
      <p:sp>
        <p:nvSpPr>
          <p:cNvPr id="5" name="Date Placeholder 4"/>
          <p:cNvSpPr>
            <a:spLocks noGrp="1"/>
          </p:cNvSpPr>
          <p:nvPr>
            <p:ph type="dt" sz="half" idx="10"/>
          </p:nvPr>
        </p:nvSpPr>
        <p:spPr/>
        <p:txBody>
          <a:bodyPr/>
          <a:lstStyle/>
          <a:p>
            <a:fld id="{C4355C3E-333F-8F41-8392-1A3054F09EE4}" type="datetimeFigureOut">
              <a:rPr lang="en-US" smtClean="0"/>
              <a:t>31/10/19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BCDB5B-7CE0-B249-8B8A-13BF1A6BAD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GridOverlay.png"/>
          <p:cNvPicPr>
            <a:picLocks noChangeAspect="1"/>
          </p:cNvPicPr>
          <p:nvPr/>
        </p:nvPicPr>
        <p:blipFill>
          <a:blip r:embed="rId14"/>
          <a:stretch>
            <a:fillRect/>
          </a:stretch>
        </p:blipFill>
        <p:spPr>
          <a:xfrm>
            <a:off x="0" y="0"/>
            <a:ext cx="9144000" cy="6858000"/>
          </a:xfrm>
          <a:prstGeom prst="rect">
            <a:avLst/>
          </a:prstGeom>
          <a:solidFill>
            <a:schemeClr val="bg2">
              <a:lumMod val="60000"/>
              <a:lumOff val="40000"/>
              <a:alpha val="10000"/>
            </a:schemeClr>
          </a:solidFill>
        </p:spPr>
      </p:pic>
      <p:sp>
        <p:nvSpPr>
          <p:cNvPr id="2" name="Title Placeholder 1"/>
          <p:cNvSpPr>
            <a:spLocks noGrp="1"/>
          </p:cNvSpPr>
          <p:nvPr>
            <p:ph type="title"/>
          </p:nvPr>
        </p:nvSpPr>
        <p:spPr>
          <a:xfrm>
            <a:off x="779462" y="107577"/>
            <a:ext cx="7581901" cy="1653988"/>
          </a:xfrm>
          <a:prstGeom prst="rect">
            <a:avLst/>
          </a:prstGeom>
        </p:spPr>
        <p:txBody>
          <a:bodyPr vert="horz" lIns="91440" tIns="45720" rIns="91440" bIns="45720" rtlCol="0" anchor="ctr">
            <a:noAutofit/>
          </a:bodyPr>
          <a:lstStyle/>
          <a:p>
            <a:r>
              <a:rPr lang="x-none" smtClean="0"/>
              <a:t>Click to edit Master title style</a:t>
            </a:r>
            <a:endParaRPr/>
          </a:p>
        </p:txBody>
      </p:sp>
      <p:sp>
        <p:nvSpPr>
          <p:cNvPr id="3" name="Text Placeholder 2"/>
          <p:cNvSpPr>
            <a:spLocks noGrp="1"/>
          </p:cNvSpPr>
          <p:nvPr>
            <p:ph type="body" idx="1"/>
          </p:nvPr>
        </p:nvSpPr>
        <p:spPr>
          <a:xfrm>
            <a:off x="779462" y="1882588"/>
            <a:ext cx="7581901" cy="3953436"/>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100">
                <a:solidFill>
                  <a:schemeClr val="tx1">
                    <a:tint val="75000"/>
                  </a:schemeClr>
                </a:solidFill>
                <a:effectLst>
                  <a:outerShdw blurRad="101600" dist="63500" dir="2700000" algn="tl" rotWithShape="0">
                    <a:prstClr val="black">
                      <a:alpha val="75000"/>
                    </a:prstClr>
                  </a:outerShdw>
                </a:effectLst>
              </a:defRPr>
            </a:lvl1pPr>
          </a:lstStyle>
          <a:p>
            <a:fld id="{C4355C3E-333F-8F41-8392-1A3054F09EE4}" type="datetimeFigureOut">
              <a:rPr lang="en-US" smtClean="0"/>
              <a:t>31/10/19</a:t>
            </a:fld>
            <a:endParaRPr lang="en-US"/>
          </a:p>
        </p:txBody>
      </p:sp>
      <p:sp>
        <p:nvSpPr>
          <p:cNvPr id="5" name="Footer Placeholder 4"/>
          <p:cNvSpPr>
            <a:spLocks noGrp="1"/>
          </p:cNvSpPr>
          <p:nvPr>
            <p:ph type="ftr" sz="quarter" idx="3"/>
          </p:nvPr>
        </p:nvSpPr>
        <p:spPr>
          <a:xfrm>
            <a:off x="354106" y="6356350"/>
            <a:ext cx="2895600" cy="365125"/>
          </a:xfrm>
          <a:prstGeom prst="rect">
            <a:avLst/>
          </a:prstGeom>
        </p:spPr>
        <p:txBody>
          <a:bodyPr vert="horz" lIns="91440" tIns="45720" rIns="91440" bIns="45720" rtlCol="0" anchor="ctr"/>
          <a:lstStyle>
            <a:lvl1pPr algn="l">
              <a:defRPr sz="1100">
                <a:solidFill>
                  <a:schemeClr val="tx1">
                    <a:tint val="75000"/>
                  </a:schemeClr>
                </a:solidFill>
                <a:effectLst>
                  <a:outerShdw blurRad="101600" dist="63500" dir="2700000" algn="tl" rotWithShape="0">
                    <a:prstClr val="black">
                      <a:alpha val="75000"/>
                    </a:prstClr>
                  </a:outerShdw>
                </a:effectLst>
              </a:defRPr>
            </a:lvl1pPr>
          </a:lstStyle>
          <a:p>
            <a:endParaRPr lang="en-US"/>
          </a:p>
        </p:txBody>
      </p:sp>
      <p:sp>
        <p:nvSpPr>
          <p:cNvPr id="6" name="Slide Number Placeholder 5"/>
          <p:cNvSpPr>
            <a:spLocks noGrp="1"/>
          </p:cNvSpPr>
          <p:nvPr>
            <p:ph type="sldNum" sz="quarter" idx="4"/>
          </p:nvPr>
        </p:nvSpPr>
        <p:spPr>
          <a:xfrm>
            <a:off x="4191000" y="6356350"/>
            <a:ext cx="762000" cy="365125"/>
          </a:xfrm>
          <a:prstGeom prst="rect">
            <a:avLst/>
          </a:prstGeom>
        </p:spPr>
        <p:txBody>
          <a:bodyPr vert="horz" lIns="91440" tIns="45720" rIns="91440" bIns="45720" rtlCol="0" anchor="ctr"/>
          <a:lstStyle>
            <a:lvl1pPr algn="ctr">
              <a:defRPr sz="1100">
                <a:solidFill>
                  <a:schemeClr val="tx1">
                    <a:tint val="75000"/>
                  </a:schemeClr>
                </a:solidFill>
                <a:effectLst>
                  <a:outerShdw blurRad="101600" dist="63500" dir="2700000" algn="tl" rotWithShape="0">
                    <a:prstClr val="black">
                      <a:alpha val="75000"/>
                    </a:prstClr>
                  </a:outerShdw>
                </a:effectLst>
              </a:defRPr>
            </a:lvl1pPr>
          </a:lstStyle>
          <a:p>
            <a:fld id="{3ABCDB5B-7CE0-B249-8B8A-13BF1A6BAD4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600" b="1" kern="1200">
          <a:solidFill>
            <a:schemeClr val="tx1"/>
          </a:solidFill>
          <a:effectLst>
            <a:outerShdw blurRad="101600" dist="63500" dir="2700000" algn="tl" rotWithShape="0">
              <a:prstClr val="black">
                <a:alpha val="75000"/>
              </a:prstClr>
            </a:outerShdw>
          </a:effectLst>
          <a:latin typeface="+mj-lt"/>
          <a:ea typeface="+mj-ea"/>
          <a:cs typeface="+mj-cs"/>
        </a:defRPr>
      </a:lvl1pPr>
    </p:titleStyle>
    <p:bodyStyle>
      <a:lvl1pPr marL="403225" indent="-403225" algn="l" defTabSz="914400" rtl="0" eaLnBrk="1" latinLnBrk="0" hangingPunct="1">
        <a:spcBef>
          <a:spcPts val="2000"/>
        </a:spcBef>
        <a:buFontTx/>
        <a:buBlip>
          <a:blip r:embed="rId15"/>
        </a:buBlip>
        <a:defRPr sz="2400" b="1" kern="1200">
          <a:solidFill>
            <a:schemeClr val="tx1"/>
          </a:solidFill>
          <a:effectLst>
            <a:outerShdw blurRad="101600" dist="63500" dir="2700000" algn="tl" rotWithShape="0">
              <a:prstClr val="black">
                <a:alpha val="75000"/>
              </a:prstClr>
            </a:outerShdw>
          </a:effectLst>
          <a:latin typeface="+mn-lt"/>
          <a:ea typeface="+mn-ea"/>
          <a:cs typeface="+mn-cs"/>
        </a:defRPr>
      </a:lvl1pPr>
      <a:lvl2pPr marL="806450" indent="-403225" algn="l" defTabSz="914400" rtl="0" eaLnBrk="1" latinLnBrk="0" hangingPunct="1">
        <a:spcBef>
          <a:spcPts val="600"/>
        </a:spcBef>
        <a:buFontTx/>
        <a:buBlip>
          <a:blip r:embed="rId15"/>
        </a:buBlip>
        <a:defRPr sz="2200" b="1" kern="1200">
          <a:solidFill>
            <a:schemeClr val="tx1"/>
          </a:solidFill>
          <a:effectLst>
            <a:outerShdw blurRad="101600" dist="63500" dir="2700000" algn="tl" rotWithShape="0">
              <a:prstClr val="black">
                <a:alpha val="75000"/>
              </a:prstClr>
            </a:outerShdw>
          </a:effectLst>
          <a:latin typeface="+mn-lt"/>
          <a:ea typeface="+mn-ea"/>
          <a:cs typeface="+mn-cs"/>
        </a:defRPr>
      </a:lvl2pPr>
      <a:lvl3pPr marL="1143000" indent="-336550" algn="l" defTabSz="914400" rtl="0" eaLnBrk="1" latinLnBrk="0" hangingPunct="1">
        <a:spcBef>
          <a:spcPts val="600"/>
        </a:spcBef>
        <a:buFontTx/>
        <a:buBlip>
          <a:blip r:embed="rId15"/>
        </a:buBlip>
        <a:defRPr sz="2000" b="1" kern="1200">
          <a:solidFill>
            <a:schemeClr val="tx1"/>
          </a:solidFill>
          <a:effectLst>
            <a:outerShdw blurRad="101600" dist="63500" dir="2700000" algn="tl" rotWithShape="0">
              <a:prstClr val="black">
                <a:alpha val="75000"/>
              </a:prstClr>
            </a:outerShdw>
          </a:effectLst>
          <a:latin typeface="+mn-lt"/>
          <a:ea typeface="+mn-ea"/>
          <a:cs typeface="+mn-cs"/>
        </a:defRPr>
      </a:lvl3pPr>
      <a:lvl4pPr marL="1492250" indent="-3492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4pPr>
      <a:lvl5pPr marL="1828800" indent="-336550" algn="l" defTabSz="914400" rtl="0" eaLnBrk="1" latinLnBrk="0" hangingPunct="1">
        <a:spcBef>
          <a:spcPts val="600"/>
        </a:spcBef>
        <a:buFontTx/>
        <a:buBlip>
          <a:blip r:embed="rId15"/>
        </a:buBlip>
        <a:defRPr sz="1800" b="1" kern="1200">
          <a:solidFill>
            <a:schemeClr val="tx1"/>
          </a:solidFill>
          <a:effectLst>
            <a:outerShdw blurRad="101600" dist="63500" dir="2700000" algn="tl" rotWithShape="0">
              <a:prstClr val="black">
                <a:alpha val="75000"/>
              </a:prstClr>
            </a:outerShdw>
          </a:effectLst>
          <a:latin typeface="+mn-lt"/>
          <a:ea typeface="+mn-ea"/>
          <a:cs typeface="+mn-cs"/>
        </a:defRPr>
      </a:lvl5pPr>
      <a:lvl6pPr marL="21732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6pPr>
      <a:lvl7pPr marL="2516188"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7pPr>
      <a:lvl8pPr marL="2860675" indent="-344488" algn="l" defTabSz="914400" rtl="0" eaLnBrk="1" latinLnBrk="0" hangingPunct="1">
        <a:spcBef>
          <a:spcPct val="20000"/>
        </a:spcBef>
        <a:buFontTx/>
        <a:buBlip>
          <a:blip r:embed="rId15"/>
        </a:buBlip>
        <a:defRPr lang="en-US" sz="1800" b="1" kern="1200" dirty="0" smtClean="0">
          <a:solidFill>
            <a:schemeClr val="tx1"/>
          </a:solidFill>
          <a:effectLst>
            <a:outerShdw blurRad="101600" dist="63500" dir="2700000" algn="tl" rotWithShape="0">
              <a:prstClr val="black">
                <a:alpha val="75000"/>
              </a:prstClr>
            </a:outerShdw>
          </a:effectLst>
          <a:latin typeface="+mn-lt"/>
          <a:ea typeface="+mn-ea"/>
          <a:cs typeface="+mn-cs"/>
        </a:defRPr>
      </a:lvl8pPr>
      <a:lvl9pPr marL="3205163" indent="-344488" algn="l" defTabSz="914400" rtl="0" eaLnBrk="1" latinLnBrk="0" hangingPunct="1">
        <a:spcBef>
          <a:spcPct val="20000"/>
        </a:spcBef>
        <a:buFontTx/>
        <a:buBlip>
          <a:blip r:embed="rId15"/>
        </a:buBlip>
        <a:defRPr lang="en-US" sz="1800" b="1" kern="1200" dirty="0">
          <a:solidFill>
            <a:schemeClr val="tx1"/>
          </a:solidFill>
          <a:effectLst>
            <a:outerShdw blurRad="101600" dist="63500" dir="2700000" algn="tl" rotWithShape="0">
              <a:prstClr val="black">
                <a:alpha val="75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1.gif"/><Relationship Id="rId5" Type="http://schemas.openxmlformats.org/officeDocument/2006/relationships/oleObject" Target="../embeddings/oleObject1.bin"/><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67996"/>
            <a:ext cx="8229600" cy="2752344"/>
          </a:xfrm>
          <a:ln>
            <a:solidFill>
              <a:srgbClr val="002060"/>
            </a:solidFill>
          </a:ln>
        </p:spPr>
        <p:txBody>
          <a:bodyPr>
            <a:noAutofit/>
          </a:bodyPr>
          <a:lstStyle/>
          <a:p>
            <a:r>
              <a:rPr lang="en-US" sz="3600" b="1" dirty="0">
                <a:solidFill>
                  <a:schemeClr val="bg2">
                    <a:lumMod val="25000"/>
                  </a:schemeClr>
                </a:solidFill>
              </a:rPr>
              <a:t>DEPENDENCIES IN TRANSBOUNDARY WATER MANAGEMENT IN GREECE IN THE FACE OF CLIMATE CHANGE </a:t>
            </a:r>
          </a:p>
        </p:txBody>
      </p:sp>
      <p:sp>
        <p:nvSpPr>
          <p:cNvPr id="5" name="Subtitle 4"/>
          <p:cNvSpPr>
            <a:spLocks noGrp="1"/>
          </p:cNvSpPr>
          <p:nvPr>
            <p:ph type="subTitle" idx="1"/>
          </p:nvPr>
        </p:nvSpPr>
        <p:spPr/>
        <p:txBody>
          <a:bodyPr>
            <a:normAutofit fontScale="92500" lnSpcReduction="10000"/>
          </a:bodyPr>
          <a:lstStyle/>
          <a:p>
            <a:r>
              <a:rPr lang="en-US" dirty="0"/>
              <a:t>E. KOLOKYTHA,  </a:t>
            </a:r>
            <a:r>
              <a:rPr lang="en-US" dirty="0" err="1"/>
              <a:t>Assoc</a:t>
            </a:r>
            <a:r>
              <a:rPr lang="en-US" dirty="0"/>
              <a:t> .Professor</a:t>
            </a:r>
          </a:p>
          <a:p>
            <a:r>
              <a:rPr lang="en-US" dirty="0"/>
              <a:t>Dr. </a:t>
            </a:r>
            <a:r>
              <a:rPr lang="en-US" dirty="0" smtClean="0"/>
              <a:t>CH.SKOULIKARIS, UNESCO Chair INWEB</a:t>
            </a:r>
            <a:endParaRPr lang="en-US" dirty="0"/>
          </a:p>
          <a:p>
            <a:r>
              <a:rPr lang="en-US" dirty="0"/>
              <a:t>ARISTOTLE UNIVERSITY OF THESSALONIKI</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14" name="Rectangle 13"/>
          <p:cNvSpPr/>
          <p:nvPr/>
        </p:nvSpPr>
        <p:spPr>
          <a:xfrm>
            <a:off x="0" y="98048"/>
            <a:ext cx="9073838" cy="892552"/>
          </a:xfrm>
          <a:prstGeom prst="rect">
            <a:avLst/>
          </a:prstGeom>
        </p:spPr>
        <p:txBody>
          <a:bodyPr wrap="square">
            <a:spAutoFit/>
          </a:bodyPr>
          <a:lstStyle/>
          <a:p>
            <a:r>
              <a:rPr lang="en-US" sz="2600" dirty="0"/>
              <a:t>38th IAHR World Congress                        September 1-6, </a:t>
            </a:r>
            <a:r>
              <a:rPr lang="en-US" sz="2600" dirty="0" smtClean="0"/>
              <a:t>2019 </a:t>
            </a:r>
            <a:r>
              <a:rPr lang="en-US" sz="2600" dirty="0"/>
              <a:t>Panama City, Panama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Worldwide Initiatives for transboundary water resources management </a:t>
            </a:r>
          </a:p>
        </p:txBody>
      </p:sp>
      <p:sp>
        <p:nvSpPr>
          <p:cNvPr id="22" name="Rectangle 21"/>
          <p:cNvSpPr/>
          <p:nvPr/>
        </p:nvSpPr>
        <p:spPr>
          <a:xfrm>
            <a:off x="0" y="1168402"/>
            <a:ext cx="9143999" cy="5755422"/>
          </a:xfrm>
          <a:prstGeom prst="rect">
            <a:avLst/>
          </a:prstGeom>
        </p:spPr>
        <p:txBody>
          <a:bodyPr wrap="square">
            <a:spAutoFit/>
          </a:bodyPr>
          <a:lstStyle/>
          <a:p>
            <a:pPr marL="403225" indent="-349250"/>
            <a:r>
              <a:rPr lang="en-US" sz="2200" b="1" u="sng" dirty="0"/>
              <a:t>UNESCO-ISARM:</a:t>
            </a:r>
            <a:r>
              <a:rPr lang="en-US" sz="2200" dirty="0"/>
              <a:t> Internationally Shared Aquifer Resource Management (ISARM) programme aimed at improving the understanding of scientific, socio-economic, legal, institutional, and environmental issues related to the </a:t>
            </a:r>
            <a:r>
              <a:rPr lang="en-US" sz="2200" u="sng" dirty="0"/>
              <a:t>management of transboundary aquifers </a:t>
            </a:r>
            <a:r>
              <a:rPr lang="en-US" sz="2200" dirty="0"/>
              <a:t>(TBAs).</a:t>
            </a:r>
          </a:p>
          <a:p>
            <a:pPr marL="403225" indent="-349250"/>
            <a:endParaRPr lang="en-US" sz="800" b="1" u="sng" dirty="0"/>
          </a:p>
          <a:p>
            <a:pPr marL="403225" indent="-349250"/>
            <a:r>
              <a:rPr lang="en-US" sz="2200" b="1" u="sng" dirty="0"/>
              <a:t>ICZM:</a:t>
            </a:r>
            <a:r>
              <a:rPr lang="en-US" sz="2200" dirty="0"/>
              <a:t> The Integrated Coastal Zone Management protocol that was ratified under the Barcelona Convention, i.e. the Convention for the Protection of the Mediterranean Sea against Pollution, is an international initiative for the efficient management of the environment. Among other objectives, ICZM aims to ensure the sustainable use of natural resources, particularly with regard to water use.</a:t>
            </a:r>
          </a:p>
          <a:p>
            <a:pPr marL="403225" indent="-349250"/>
            <a:endParaRPr lang="en-US" sz="800" dirty="0"/>
          </a:p>
          <a:p>
            <a:pPr marL="403225" indent="-349250"/>
            <a:r>
              <a:rPr lang="en-US" sz="2200" b="1" u="sng" dirty="0"/>
              <a:t>TWAP:</a:t>
            </a:r>
            <a:r>
              <a:rPr lang="en-US" sz="2200" dirty="0"/>
              <a:t> The aim of the Transboundary Waters Assessment Programme can be aggregated to knowledge exchange, identification and classification of water bodies at risk, and increased awareness of the importance and state of transboundary waters, with the foreseen results to be used as a compass by all type of water related stakeholders.</a:t>
            </a:r>
          </a:p>
          <a:p>
            <a:endParaRPr lang="en-US" sz="2200" dirty="0"/>
          </a:p>
        </p:txBody>
      </p:sp>
    </p:spTree>
    <p:extLst>
      <p:ext uri="{BB962C8B-B14F-4D97-AF65-F5344CB8AC3E}">
        <p14:creationId xmlns:p14="http://schemas.microsoft.com/office/powerpoint/2010/main" val="38335303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Worldwide Initiatives for transboundary water resources management </a:t>
            </a:r>
          </a:p>
        </p:txBody>
      </p:sp>
      <p:sp>
        <p:nvSpPr>
          <p:cNvPr id="22" name="Rectangle 21"/>
          <p:cNvSpPr/>
          <p:nvPr/>
        </p:nvSpPr>
        <p:spPr>
          <a:xfrm>
            <a:off x="0" y="1168402"/>
            <a:ext cx="9143999" cy="6678750"/>
          </a:xfrm>
          <a:prstGeom prst="rect">
            <a:avLst/>
          </a:prstGeom>
        </p:spPr>
        <p:txBody>
          <a:bodyPr wrap="square">
            <a:spAutoFit/>
          </a:bodyPr>
          <a:lstStyle/>
          <a:p>
            <a:pPr marL="403225" indent="-349250"/>
            <a:r>
              <a:rPr lang="en-US" sz="2200" b="1" u="sng" dirty="0"/>
              <a:t>W</a:t>
            </a:r>
            <a:r>
              <a:rPr lang="en-US" sz="2400" b="1" u="sng" dirty="0"/>
              <a:t>FD:</a:t>
            </a:r>
            <a:r>
              <a:rPr lang="en-US" sz="2400" dirty="0"/>
              <a:t> The Water Framework </a:t>
            </a:r>
            <a:r>
              <a:rPr lang="en-US" sz="2400" dirty="0" smtClean="0"/>
              <a:t>Directive  </a:t>
            </a:r>
            <a:r>
              <a:rPr lang="en-US" sz="2400" dirty="0"/>
              <a:t>established an important framework for water-related policy development and </a:t>
            </a:r>
            <a:r>
              <a:rPr lang="en-US" sz="2400" dirty="0" smtClean="0"/>
              <a:t>implementation solving the problem of scale, boundary and geographical planning. (2000)</a:t>
            </a:r>
          </a:p>
          <a:p>
            <a:pPr marL="403225" indent="-349250"/>
            <a:endParaRPr lang="en-US" sz="2400" dirty="0" smtClean="0"/>
          </a:p>
          <a:p>
            <a:pPr marL="403225" indent="-349250"/>
            <a:r>
              <a:rPr lang="en-US" sz="2400" dirty="0" smtClean="0"/>
              <a:t>River </a:t>
            </a:r>
            <a:r>
              <a:rPr lang="en-US" sz="2400" dirty="0"/>
              <a:t>Basin Management Plan (RBMP), a strategic report where measures for achieving the WFD’s aims are proposed, based on the designated pressures, impacts and status of the water bodies at River Basin District (RBD) scale. </a:t>
            </a:r>
            <a:endParaRPr lang="en-US" sz="2400" dirty="0" smtClean="0"/>
          </a:p>
          <a:p>
            <a:pPr marL="403225" indent="-349250"/>
            <a:endParaRPr lang="en-US" sz="2400" dirty="0" smtClean="0"/>
          </a:p>
          <a:p>
            <a:pPr marL="403225" indent="-349250"/>
            <a:r>
              <a:rPr lang="en-US" sz="2400" dirty="0" smtClean="0"/>
              <a:t>RBMPs </a:t>
            </a:r>
            <a:r>
              <a:rPr lang="en-US" sz="2400" dirty="0"/>
              <a:t>integrates among others, the point and non-point source pollution, </a:t>
            </a:r>
            <a:r>
              <a:rPr lang="en-US" sz="2400" dirty="0" err="1"/>
              <a:t>hydromorphological</a:t>
            </a:r>
            <a:r>
              <a:rPr lang="en-US" sz="2400" dirty="0"/>
              <a:t> pressures, heavily modified and artificial water bodies, agricultural pressures, surface and ground water monitoring data, water demands and water use, water volumes and water quality.</a:t>
            </a:r>
          </a:p>
          <a:p>
            <a:pPr marL="403225" indent="-349250"/>
            <a:endParaRPr lang="en-US" sz="2400" dirty="0"/>
          </a:p>
          <a:p>
            <a:pPr marL="403225" indent="-349250"/>
            <a:endParaRPr lang="en-US" sz="2200" dirty="0"/>
          </a:p>
          <a:p>
            <a:pPr marL="403225" indent="-349250"/>
            <a:r>
              <a:rPr lang="en-US" sz="2200" dirty="0"/>
              <a:t>	</a:t>
            </a:r>
          </a:p>
        </p:txBody>
      </p:sp>
      <p:pic>
        <p:nvPicPr>
          <p:cNvPr id="2" name="Picture 1"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7998" y="547401"/>
            <a:ext cx="966001" cy="621001"/>
          </a:xfrm>
          <a:prstGeom prst="rect">
            <a:avLst/>
          </a:prstGeom>
        </p:spPr>
      </p:pic>
    </p:spTree>
    <p:extLst>
      <p:ext uri="{BB962C8B-B14F-4D97-AF65-F5344CB8AC3E}">
        <p14:creationId xmlns:p14="http://schemas.microsoft.com/office/powerpoint/2010/main" val="110056164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 xmlns:a16="http://schemas.microsoft.com/office/drawing/2014/main" id="{D0DF889A-C447-704D-9CE2-222FBCF0AD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122" y="0"/>
            <a:ext cx="1305141" cy="1058469"/>
          </a:xfrm>
          <a:prstGeom prst="rect">
            <a:avLst/>
          </a:prstGeom>
        </p:spPr>
      </p:pic>
      <p:graphicFrame>
        <p:nvGraphicFramePr>
          <p:cNvPr id="3" name="Content Placeholder 4">
            <a:extLst>
              <a:ext uri="{FF2B5EF4-FFF2-40B4-BE49-F238E27FC236}">
                <a16:creationId xmlns="" xmlns:a16="http://schemas.microsoft.com/office/drawing/2014/main" id="{435D318F-9B1F-3F44-9458-245E94725152}"/>
              </a:ext>
            </a:extLst>
          </p:cNvPr>
          <p:cNvGraphicFramePr>
            <a:graphicFrameLocks noChangeAspect="1"/>
          </p:cNvGraphicFramePr>
          <p:nvPr>
            <p:extLst>
              <p:ext uri="{D42A27DB-BD31-4B8C-83A1-F6EECF244321}">
                <p14:modId xmlns:p14="http://schemas.microsoft.com/office/powerpoint/2010/main" val="1593512470"/>
              </p:ext>
            </p:extLst>
          </p:nvPr>
        </p:nvGraphicFramePr>
        <p:xfrm>
          <a:off x="423355" y="892775"/>
          <a:ext cx="7074860" cy="5657807"/>
        </p:xfrm>
        <a:graphic>
          <a:graphicData uri="http://schemas.openxmlformats.org/presentationml/2006/ole">
            <mc:AlternateContent xmlns:mc="http://schemas.openxmlformats.org/markup-compatibility/2006">
              <mc:Choice xmlns:v="urn:schemas-microsoft-com:vml" Requires="v">
                <p:oleObj spid="_x0000_s1049" name="Photo Editor Photo" r:id="rId5" imgW="9716856" imgH="7771429" progId="MSPhotoEd.3">
                  <p:embed/>
                </p:oleObj>
              </mc:Choice>
              <mc:Fallback>
                <p:oleObj name="Photo Editor Photo" r:id="rId5" imgW="9716856" imgH="7771429"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355" y="892775"/>
                        <a:ext cx="7074860" cy="565780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86982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967426-2283-7C46-A004-99CEA50428AE}"/>
              </a:ext>
            </a:extLst>
          </p:cNvPr>
          <p:cNvSpPr>
            <a:spLocks noGrp="1"/>
          </p:cNvSpPr>
          <p:nvPr>
            <p:ph type="title"/>
          </p:nvPr>
        </p:nvSpPr>
        <p:spPr/>
        <p:txBody>
          <a:bodyPr/>
          <a:lstStyle/>
          <a:p>
            <a:r>
              <a:rPr lang="en-US" dirty="0"/>
              <a:t>EUROPE</a:t>
            </a:r>
            <a:r>
              <a:rPr lang="en-US" dirty="0" smtClean="0"/>
              <a:t>- GREECE</a:t>
            </a:r>
            <a:endParaRPr lang="el-GR" dirty="0"/>
          </a:p>
        </p:txBody>
      </p:sp>
      <p:pic>
        <p:nvPicPr>
          <p:cNvPr id="7" name="Picture 4" descr="greek watersheds">
            <a:extLst>
              <a:ext uri="{FF2B5EF4-FFF2-40B4-BE49-F238E27FC236}">
                <a16:creationId xmlns="" xmlns:a16="http://schemas.microsoft.com/office/drawing/2014/main" id="{118F1F5F-4A55-2445-96A3-6748D33287F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083" y="1510764"/>
            <a:ext cx="3175280" cy="346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0" y="3215675"/>
            <a:ext cx="3657600" cy="1172563"/>
          </a:xfrm>
        </p:spPr>
        <p:txBody>
          <a:bodyPr/>
          <a:lstStyle/>
          <a:p>
            <a:r>
              <a:rPr lang="en-US" dirty="0" smtClean="0"/>
              <a:t>25% of its water resources coming from </a:t>
            </a:r>
            <a:r>
              <a:rPr lang="en-US" dirty="0" err="1" smtClean="0"/>
              <a:t>neighbour</a:t>
            </a:r>
            <a:r>
              <a:rPr lang="en-US" dirty="0" smtClean="0"/>
              <a:t> countries</a:t>
            </a:r>
            <a:endParaRPr lang="en-US" dirty="0"/>
          </a:p>
        </p:txBody>
      </p:sp>
    </p:spTree>
    <p:extLst>
      <p:ext uri="{BB962C8B-B14F-4D97-AF65-F5344CB8AC3E}">
        <p14:creationId xmlns:p14="http://schemas.microsoft.com/office/powerpoint/2010/main" val="16687378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smtClean="0">
                <a:solidFill>
                  <a:schemeClr val="bg1"/>
                </a:solidFill>
              </a:rPr>
              <a:t>EU-GREECE</a:t>
            </a:r>
            <a:endParaRPr lang="en-US" sz="3200" b="1" dirty="0">
              <a:solidFill>
                <a:schemeClr val="bg1"/>
              </a:solidFill>
            </a:endParaRPr>
          </a:p>
        </p:txBody>
      </p:sp>
      <p:sp>
        <p:nvSpPr>
          <p:cNvPr id="22" name="Rectangle 21"/>
          <p:cNvSpPr/>
          <p:nvPr/>
        </p:nvSpPr>
        <p:spPr>
          <a:xfrm>
            <a:off x="154782" y="1052514"/>
            <a:ext cx="8762999" cy="3385542"/>
          </a:xfrm>
          <a:prstGeom prst="rect">
            <a:avLst/>
          </a:prstGeom>
        </p:spPr>
        <p:txBody>
          <a:bodyPr wrap="square">
            <a:spAutoFit/>
          </a:bodyPr>
          <a:lstStyle/>
          <a:p>
            <a:pPr algn="just"/>
            <a:r>
              <a:rPr lang="en-US" sz="2400" dirty="0"/>
              <a:t>At the European continent scale, the WFD and the Water Convention are the two main frameworks that support </a:t>
            </a:r>
            <a:r>
              <a:rPr lang="en-US" sz="2400" dirty="0" smtClean="0"/>
              <a:t> </a:t>
            </a:r>
            <a:r>
              <a:rPr lang="en-US" sz="2400" dirty="0" err="1" smtClean="0"/>
              <a:t>transboundary</a:t>
            </a:r>
            <a:r>
              <a:rPr lang="en-US" sz="2400" dirty="0" smtClean="0"/>
              <a:t> water </a:t>
            </a:r>
            <a:r>
              <a:rPr lang="en-US" sz="2400" dirty="0"/>
              <a:t>management and cooperation. </a:t>
            </a:r>
            <a:endParaRPr lang="en-US" sz="2400" dirty="0" smtClean="0"/>
          </a:p>
          <a:p>
            <a:endParaRPr lang="en-US" sz="2400" dirty="0"/>
          </a:p>
          <a:p>
            <a:endParaRPr lang="en-US" sz="2400" dirty="0"/>
          </a:p>
          <a:p>
            <a:r>
              <a:rPr lang="en-US" sz="2400" b="1" u="sng" dirty="0" smtClean="0">
                <a:solidFill>
                  <a:srgbClr val="FFFF00"/>
                </a:solidFill>
              </a:rPr>
              <a:t>Assessing </a:t>
            </a:r>
            <a:r>
              <a:rPr lang="en-US" sz="2400" b="1" u="sng" dirty="0">
                <a:solidFill>
                  <a:srgbClr val="FFFF00"/>
                </a:solidFill>
              </a:rPr>
              <a:t>the progress that has been conducted in the management of the transboundary rivers of Greece (EU country) during the last decades. </a:t>
            </a:r>
          </a:p>
          <a:p>
            <a:pPr marL="342900" indent="-342900">
              <a:buFont typeface="Wingdings" panose="05000000000000000000" pitchFamily="2" charset="2"/>
              <a:buChar char="Ø"/>
            </a:pPr>
            <a:endParaRPr lang="en-US" sz="2200" b="1" u="sng" dirty="0"/>
          </a:p>
        </p:txBody>
      </p:sp>
    </p:spTree>
    <p:extLst>
      <p:ext uri="{BB962C8B-B14F-4D97-AF65-F5344CB8AC3E}">
        <p14:creationId xmlns:p14="http://schemas.microsoft.com/office/powerpoint/2010/main" val="274968667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smtClean="0">
                <a:solidFill>
                  <a:schemeClr val="bg1"/>
                </a:solidFill>
              </a:rPr>
              <a:t>TWM-GREECE</a:t>
            </a:r>
            <a:endParaRPr lang="en-US" sz="3200" b="1" dirty="0">
              <a:solidFill>
                <a:schemeClr val="bg1"/>
              </a:solidFill>
            </a:endParaRPr>
          </a:p>
        </p:txBody>
      </p:sp>
      <p:sp>
        <p:nvSpPr>
          <p:cNvPr id="22" name="Rectangle 21"/>
          <p:cNvSpPr/>
          <p:nvPr/>
        </p:nvSpPr>
        <p:spPr>
          <a:xfrm>
            <a:off x="154782" y="1052514"/>
            <a:ext cx="8762999" cy="4493537"/>
          </a:xfrm>
          <a:prstGeom prst="rect">
            <a:avLst/>
          </a:prstGeom>
        </p:spPr>
        <p:txBody>
          <a:bodyPr wrap="square">
            <a:spAutoFit/>
          </a:bodyPr>
          <a:lstStyle/>
          <a:p>
            <a:r>
              <a:rPr lang="en-US" sz="2200" dirty="0"/>
              <a:t>Starting from East to West, Greece receives the waters of four international rivers:</a:t>
            </a:r>
          </a:p>
          <a:p>
            <a:endParaRPr lang="en-US" sz="2200" dirty="0"/>
          </a:p>
          <a:p>
            <a:pPr marL="342900" indent="-342900">
              <a:buFont typeface="Wingdings" panose="05000000000000000000" pitchFamily="2" charset="2"/>
              <a:buChar char="v"/>
            </a:pPr>
            <a:r>
              <a:rPr lang="en-US" sz="2200" dirty="0"/>
              <a:t>Maritsa/Evros/</a:t>
            </a:r>
            <a:r>
              <a:rPr lang="en-US" sz="2200" dirty="0" err="1"/>
              <a:t>Meric</a:t>
            </a:r>
            <a:r>
              <a:rPr lang="en-US" sz="2200" dirty="0"/>
              <a:t> River (shared with Bulgaria and Turkey), </a:t>
            </a:r>
          </a:p>
          <a:p>
            <a:pPr marL="342900" indent="-342900">
              <a:buFont typeface="Wingdings" panose="05000000000000000000" pitchFamily="2" charset="2"/>
              <a:buChar char="v"/>
            </a:pPr>
            <a:r>
              <a:rPr lang="en-US" sz="2200" dirty="0"/>
              <a:t>Mesta/Nestos (shared with Bulgaria), </a:t>
            </a:r>
          </a:p>
          <a:p>
            <a:pPr marL="342900" indent="-342900">
              <a:buFont typeface="Wingdings" panose="05000000000000000000" pitchFamily="2" charset="2"/>
              <a:buChar char="v"/>
            </a:pPr>
            <a:r>
              <a:rPr lang="en-US" sz="2200" dirty="0"/>
              <a:t>Struma/Strymonas (shared with Bulgaria North Macedonia and Serbia), </a:t>
            </a:r>
          </a:p>
          <a:p>
            <a:pPr marL="342900" indent="-342900">
              <a:buFont typeface="Wingdings" panose="05000000000000000000" pitchFamily="2" charset="2"/>
              <a:buChar char="v"/>
            </a:pPr>
            <a:r>
              <a:rPr lang="en-US" sz="2200" dirty="0"/>
              <a:t>Vardar Axios Rivers (shared with North Macedonia, Kosovo and Serbia). </a:t>
            </a:r>
          </a:p>
          <a:p>
            <a:pPr marL="342900" indent="-342900">
              <a:buFont typeface="Wingdings" panose="05000000000000000000" pitchFamily="2" charset="2"/>
              <a:buChar char="v"/>
            </a:pPr>
            <a:endParaRPr lang="en-US" sz="2200" dirty="0"/>
          </a:p>
          <a:p>
            <a:pPr marL="342900" indent="-342900">
              <a:buFont typeface="Wingdings" charset="2"/>
              <a:buChar char="v"/>
            </a:pPr>
            <a:r>
              <a:rPr lang="en-US" sz="2200" dirty="0"/>
              <a:t>Only </a:t>
            </a:r>
            <a:r>
              <a:rPr lang="en-US" sz="2200" dirty="0" err="1" smtClean="0"/>
              <a:t>transboundary</a:t>
            </a:r>
            <a:r>
              <a:rPr lang="en-US" sz="2200" dirty="0" smtClean="0"/>
              <a:t> </a:t>
            </a:r>
            <a:r>
              <a:rPr lang="en-US" sz="2200" dirty="0" err="1" smtClean="0"/>
              <a:t>Vjosa</a:t>
            </a:r>
            <a:r>
              <a:rPr lang="en-US" sz="2200" dirty="0"/>
              <a:t>/</a:t>
            </a:r>
            <a:r>
              <a:rPr lang="en-US" sz="2200" dirty="0" err="1"/>
              <a:t>Aoos</a:t>
            </a:r>
            <a:r>
              <a:rPr lang="en-US" sz="2200" dirty="0"/>
              <a:t> River </a:t>
            </a:r>
            <a:r>
              <a:rPr lang="en-US" sz="2200" dirty="0" smtClean="0"/>
              <a:t> has its headwaters in </a:t>
            </a:r>
            <a:r>
              <a:rPr lang="en-US" sz="2200" dirty="0"/>
              <a:t>G</a:t>
            </a:r>
            <a:r>
              <a:rPr lang="en-US" sz="2200" dirty="0" smtClean="0"/>
              <a:t>reece which discharges </a:t>
            </a:r>
            <a:r>
              <a:rPr lang="en-US" sz="2200" dirty="0"/>
              <a:t>in the Adriatic Sea (shared with Albania). </a:t>
            </a:r>
          </a:p>
          <a:p>
            <a:endParaRPr lang="en-US" sz="2200" dirty="0"/>
          </a:p>
        </p:txBody>
      </p:sp>
    </p:spTree>
    <p:extLst>
      <p:ext uri="{BB962C8B-B14F-4D97-AF65-F5344CB8AC3E}">
        <p14:creationId xmlns:p14="http://schemas.microsoft.com/office/powerpoint/2010/main" val="10545372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smtClean="0">
                <a:solidFill>
                  <a:schemeClr val="bg1"/>
                </a:solidFill>
              </a:rPr>
              <a:t>TWM-GREECE</a:t>
            </a:r>
            <a:endParaRPr lang="en-US" sz="3200" b="1" dirty="0">
              <a:solidFill>
                <a:schemeClr val="bg1"/>
              </a:solidFill>
            </a:endParaRPr>
          </a:p>
        </p:txBody>
      </p:sp>
      <p:pic>
        <p:nvPicPr>
          <p:cNvPr id="5" name="Picture 4" descr="G:\PUBLICATIONS\CONFERENCES\PANAMA 2019, IAHR 38th CONFERENCE\figures\All_basins_V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93651"/>
            <a:ext cx="5415400" cy="3722285"/>
          </a:xfrm>
          <a:prstGeom prst="rect">
            <a:avLst/>
          </a:prstGeom>
          <a:noFill/>
          <a:ln>
            <a:noFill/>
          </a:ln>
        </p:spPr>
      </p:pic>
      <p:pic>
        <p:nvPicPr>
          <p:cNvPr id="7" name="Picture 4" descr="greek watersheds">
            <a:extLst>
              <a:ext uri="{FF2B5EF4-FFF2-40B4-BE49-F238E27FC236}">
                <a16:creationId xmlns="" xmlns:a16="http://schemas.microsoft.com/office/drawing/2014/main" id="{118F1F5F-4A55-2445-96A3-6748D33287F2}"/>
              </a:ext>
            </a:extLst>
          </p:cNvPr>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5400" y="1393651"/>
            <a:ext cx="3477776" cy="38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414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2C12E66-4133-B645-B5A8-249BFC378253}"/>
              </a:ext>
            </a:extLst>
          </p:cNvPr>
          <p:cNvSpPr>
            <a:spLocks noGrp="1"/>
          </p:cNvSpPr>
          <p:nvPr>
            <p:ph type="title"/>
          </p:nvPr>
        </p:nvSpPr>
        <p:spPr/>
        <p:txBody>
          <a:bodyPr>
            <a:normAutofit fontScale="90000"/>
          </a:bodyPr>
          <a:lstStyle/>
          <a:p>
            <a:r>
              <a:rPr lang="en-US" dirty="0"/>
              <a:t>TRANSBOUNBARY BASINS IN GREECE</a:t>
            </a:r>
            <a:endParaRPr lang="el-GR" dirty="0"/>
          </a:p>
        </p:txBody>
      </p:sp>
      <p:graphicFrame>
        <p:nvGraphicFramePr>
          <p:cNvPr id="4" name="Θέση περιεχομένου 3">
            <a:extLst>
              <a:ext uri="{FF2B5EF4-FFF2-40B4-BE49-F238E27FC236}">
                <a16:creationId xmlns="" xmlns:a16="http://schemas.microsoft.com/office/drawing/2014/main" id="{CFD052A4-8736-F440-9C9F-5EA19CEE1816}"/>
              </a:ext>
            </a:extLst>
          </p:cNvPr>
          <p:cNvGraphicFramePr>
            <a:graphicFrameLocks noGrp="1"/>
          </p:cNvGraphicFramePr>
          <p:nvPr>
            <p:ph sz="quarter" idx="1"/>
            <p:extLst>
              <p:ext uri="{D42A27DB-BD31-4B8C-83A1-F6EECF244321}">
                <p14:modId xmlns:p14="http://schemas.microsoft.com/office/powerpoint/2010/main" val="3326620132"/>
              </p:ext>
            </p:extLst>
          </p:nvPr>
        </p:nvGraphicFramePr>
        <p:xfrm>
          <a:off x="0" y="1761567"/>
          <a:ext cx="9013906" cy="4254068"/>
        </p:xfrm>
        <a:graphic>
          <a:graphicData uri="http://schemas.openxmlformats.org/drawingml/2006/table">
            <a:tbl>
              <a:tblPr firstRow="1" firstCol="1" bandRow="1"/>
              <a:tblGrid>
                <a:gridCol w="1680191">
                  <a:extLst>
                    <a:ext uri="{9D8B030D-6E8A-4147-A177-3AD203B41FA5}">
                      <a16:colId xmlns="" xmlns:a16="http://schemas.microsoft.com/office/drawing/2014/main" val="3370173651"/>
                    </a:ext>
                  </a:extLst>
                </a:gridCol>
                <a:gridCol w="1065444">
                  <a:extLst>
                    <a:ext uri="{9D8B030D-6E8A-4147-A177-3AD203B41FA5}">
                      <a16:colId xmlns="" xmlns:a16="http://schemas.microsoft.com/office/drawing/2014/main" val="4202773153"/>
                    </a:ext>
                  </a:extLst>
                </a:gridCol>
                <a:gridCol w="1061839">
                  <a:extLst>
                    <a:ext uri="{9D8B030D-6E8A-4147-A177-3AD203B41FA5}">
                      <a16:colId xmlns="" xmlns:a16="http://schemas.microsoft.com/office/drawing/2014/main" val="942759578"/>
                    </a:ext>
                  </a:extLst>
                </a:gridCol>
                <a:gridCol w="998742">
                  <a:extLst>
                    <a:ext uri="{9D8B030D-6E8A-4147-A177-3AD203B41FA5}">
                      <a16:colId xmlns="" xmlns:a16="http://schemas.microsoft.com/office/drawing/2014/main" val="1512111221"/>
                    </a:ext>
                  </a:extLst>
                </a:gridCol>
                <a:gridCol w="971699">
                  <a:extLst>
                    <a:ext uri="{9D8B030D-6E8A-4147-A177-3AD203B41FA5}">
                      <a16:colId xmlns="" xmlns:a16="http://schemas.microsoft.com/office/drawing/2014/main" val="524305193"/>
                    </a:ext>
                  </a:extLst>
                </a:gridCol>
                <a:gridCol w="1238510">
                  <a:extLst>
                    <a:ext uri="{9D8B030D-6E8A-4147-A177-3AD203B41FA5}">
                      <a16:colId xmlns="" xmlns:a16="http://schemas.microsoft.com/office/drawing/2014/main" val="4094861914"/>
                    </a:ext>
                  </a:extLst>
                </a:gridCol>
                <a:gridCol w="1238510">
                  <a:extLst>
                    <a:ext uri="{9D8B030D-6E8A-4147-A177-3AD203B41FA5}">
                      <a16:colId xmlns="" xmlns:a16="http://schemas.microsoft.com/office/drawing/2014/main" val="3328635467"/>
                    </a:ext>
                  </a:extLst>
                </a:gridCol>
                <a:gridCol w="758971">
                  <a:extLst>
                    <a:ext uri="{9D8B030D-6E8A-4147-A177-3AD203B41FA5}">
                      <a16:colId xmlns="" xmlns:a16="http://schemas.microsoft.com/office/drawing/2014/main" val="2579772725"/>
                    </a:ext>
                  </a:extLst>
                </a:gridCol>
              </a:tblGrid>
              <a:tr h="1157918">
                <a:tc>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River basin</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Countries</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Area in the country (km</a:t>
                      </a:r>
                      <a:r>
                        <a:rPr lang="en-US" sz="900" b="1"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a:t>
                      </a: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Country’s share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Mean</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elevation (m)</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River length (km)</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Annual precipitation (mm)</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Mean Annual discharges</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a:t>
                      </a:r>
                      <a:r>
                        <a:rPr lang="en-US" sz="900" b="1"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a:t>
                      </a: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t>
                      </a:r>
                      <a:r>
                        <a:rPr lang="en-US" sz="900" b="1" baseline="300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a:t>
                      </a: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203223051"/>
                  </a:ext>
                </a:extLst>
              </a:tr>
              <a:tr h="215528">
                <a:tc rowSpan="3">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Maritsa/Evros/</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Meriç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Bulgaria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35,230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66</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579</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840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10,895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3134014746"/>
                  </a:ext>
                </a:extLst>
              </a:tr>
              <a:tr h="215528">
                <a:tc vMerge="1">
                  <a:txBody>
                    <a:bodyPr/>
                    <a:lstStyle/>
                    <a:p>
                      <a:endParaRPr lang="el-GR"/>
                    </a:p>
                  </a:txBody>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Greece</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3,685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6,950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3189906636"/>
                  </a:ext>
                </a:extLst>
              </a:tr>
              <a:tr h="215528">
                <a:tc vMerge="1">
                  <a:txBody>
                    <a:bodyPr/>
                    <a:lstStyle/>
                    <a:p>
                      <a:endParaRPr lang="el-GR"/>
                    </a:p>
                  </a:txBody>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Turkey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14,560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283*</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8,330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435842010"/>
                  </a:ext>
                </a:extLst>
              </a:tr>
              <a:tr h="215528">
                <a:tc rowSpan="2">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Mesta/Nestos</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Bulgaria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2,785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49.9</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1225</a:t>
                      </a:r>
                      <a:endParaRPr lang="el-G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958</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2147463096"/>
                  </a:ext>
                </a:extLst>
              </a:tr>
              <a:tr h="215528">
                <a:tc vMerge="1">
                  <a:txBody>
                    <a:bodyPr/>
                    <a:lstStyle/>
                    <a:p>
                      <a:endParaRPr lang="el-GR"/>
                    </a:p>
                  </a:txBody>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Greece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2,834</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51.1</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606</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3950155358"/>
                  </a:ext>
                </a:extLst>
              </a:tr>
              <a:tr h="215528">
                <a:tc rowSpan="3">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Struma/Strymonas</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Bulgaria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8,545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46.6</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2,160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2941143091"/>
                  </a:ext>
                </a:extLst>
              </a:tr>
              <a:tr h="215528">
                <a:tc vMerge="1">
                  <a:txBody>
                    <a:bodyPr/>
                    <a:lstStyle/>
                    <a:p>
                      <a:endParaRPr lang="el-GR"/>
                    </a:p>
                  </a:txBody>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Greece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7,282</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39.7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1,514</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922109873"/>
                  </a:ext>
                </a:extLst>
              </a:tr>
              <a:tr h="450134">
                <a:tc vMerge="1">
                  <a:txBody>
                    <a:bodyPr/>
                    <a:lstStyle/>
                    <a:p>
                      <a:endParaRPr lang="el-GR"/>
                    </a:p>
                  </a:txBody>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 Macedonia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1,648</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863</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81</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688</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50.1</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4091395084"/>
                  </a:ext>
                </a:extLst>
              </a:tr>
              <a:tr h="450134">
                <a:tc rowSpan="2">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Vardar/Axios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North Macedonia</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19,737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1124</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302</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3,385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3272571395"/>
                  </a:ext>
                </a:extLst>
              </a:tr>
              <a:tr h="215528">
                <a:tc vMerge="1">
                  <a:txBody>
                    <a:bodyPr/>
                    <a:lstStyle/>
                    <a:p>
                      <a:endParaRPr lang="el-GR"/>
                    </a:p>
                  </a:txBody>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Greece</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2,513</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11.3</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87</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450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2440730913"/>
                  </a:ext>
                </a:extLst>
              </a:tr>
              <a:tr h="235829">
                <a:tc>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Vjosa/Aoos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Albania</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4,365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67.0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1300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808</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2226657624"/>
                  </a:ext>
                </a:extLst>
              </a:tr>
              <a:tr h="235829">
                <a:tc>
                  <a:txBody>
                    <a:bodyPr/>
                    <a:lstStyle/>
                    <a:p>
                      <a:pPr>
                        <a:lnSpc>
                          <a:spcPct val="115000"/>
                        </a:lnSpc>
                        <a:spcAft>
                          <a:spcPts val="0"/>
                        </a:spcAft>
                      </a:pPr>
                      <a:r>
                        <a:rPr lang="en-US" sz="9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Greece</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2,154</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885</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70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2000</a:t>
                      </a:r>
                      <a:endParaRPr lang="el-G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1,617</a:t>
                      </a:r>
                      <a:endParaRPr lang="el-G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 xmlns:a16="http://schemas.microsoft.com/office/drawing/2014/main" val="3627057428"/>
                  </a:ext>
                </a:extLst>
              </a:tr>
            </a:tbl>
          </a:graphicData>
        </a:graphic>
      </p:graphicFrame>
    </p:spTree>
    <p:extLst>
      <p:ext uri="{BB962C8B-B14F-4D97-AF65-F5344CB8AC3E}">
        <p14:creationId xmlns:p14="http://schemas.microsoft.com/office/powerpoint/2010/main" val="41929879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MAJOR PROBLEMS</a:t>
            </a:r>
            <a:endParaRPr lang="en-US" dirty="0">
              <a:solidFill>
                <a:srgbClr val="FFFF00"/>
              </a:solidFill>
            </a:endParaRPr>
          </a:p>
        </p:txBody>
      </p:sp>
      <p:sp>
        <p:nvSpPr>
          <p:cNvPr id="3" name="Rectangle 2"/>
          <p:cNvSpPr/>
          <p:nvPr/>
        </p:nvSpPr>
        <p:spPr>
          <a:xfrm>
            <a:off x="779461" y="2012083"/>
            <a:ext cx="7440657" cy="2769989"/>
          </a:xfrm>
          <a:prstGeom prst="rect">
            <a:avLst/>
          </a:prstGeom>
        </p:spPr>
        <p:txBody>
          <a:bodyPr wrap="square">
            <a:spAutoFit/>
          </a:bodyPr>
          <a:lstStyle/>
          <a:p>
            <a:pPr lvl="1"/>
            <a:endParaRPr lang="en-US" dirty="0" smtClean="0"/>
          </a:p>
          <a:p>
            <a:pPr marL="914400" lvl="1" indent="-457200">
              <a:buFont typeface="Wingdings" charset="2"/>
              <a:buChar char="Ø"/>
            </a:pPr>
            <a:r>
              <a:rPr lang="en-US" sz="2800" dirty="0" smtClean="0"/>
              <a:t>Conflicting </a:t>
            </a:r>
            <a:r>
              <a:rPr lang="en-US" sz="2800" dirty="0"/>
              <a:t>issues on riparian water </a:t>
            </a:r>
            <a:r>
              <a:rPr lang="en-US" sz="2800" dirty="0" smtClean="0"/>
              <a:t>management</a:t>
            </a:r>
          </a:p>
          <a:p>
            <a:pPr marL="914400" lvl="1" indent="-457200">
              <a:buFont typeface="Wingdings" charset="2"/>
              <a:buChar char="Ø"/>
            </a:pPr>
            <a:r>
              <a:rPr lang="en-US" sz="2800" dirty="0"/>
              <a:t>Climate change implications</a:t>
            </a:r>
            <a:r>
              <a:rPr lang="el-GR" sz="2800" dirty="0"/>
              <a:t> </a:t>
            </a:r>
            <a:endParaRPr lang="en-US" sz="2800" dirty="0" smtClean="0"/>
          </a:p>
          <a:p>
            <a:pPr marL="914400" lvl="1" indent="-457200">
              <a:buFont typeface="Wingdings" charset="2"/>
              <a:buChar char="Ø"/>
            </a:pPr>
            <a:r>
              <a:rPr lang="en-US" sz="2800" dirty="0"/>
              <a:t>Dependencies on legal </a:t>
            </a:r>
            <a:r>
              <a:rPr lang="en-US" sz="2800" dirty="0" smtClean="0"/>
              <a:t>framework</a:t>
            </a:r>
          </a:p>
          <a:p>
            <a:pPr marL="914400" lvl="1" indent="-457200">
              <a:buFont typeface="Wingdings" charset="2"/>
              <a:buChar char="Ø"/>
            </a:pPr>
            <a:r>
              <a:rPr lang="en-US" sz="2800" dirty="0"/>
              <a:t>Deficiencies on political issues </a:t>
            </a:r>
            <a:endParaRPr lang="el-GR" sz="2800" dirty="0"/>
          </a:p>
          <a:p>
            <a:pPr lvl="1"/>
            <a:endParaRPr lang="el-GR" sz="1600" dirty="0"/>
          </a:p>
        </p:txBody>
      </p:sp>
    </p:spTree>
    <p:extLst>
      <p:ext uri="{BB962C8B-B14F-4D97-AF65-F5344CB8AC3E}">
        <p14:creationId xmlns:p14="http://schemas.microsoft.com/office/powerpoint/2010/main" val="2421969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6495256" cy="472382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2">
            <a:extLst>
              <a:ext uri="{FF2B5EF4-FFF2-40B4-BE49-F238E27FC236}">
                <a16:creationId xmlns:a16="http://schemas.microsoft.com/office/drawing/2014/main" xmlns="" id="{D470B8EC-ABB9-7347-8B1A-18AD41E259ED}"/>
              </a:ext>
            </a:extLst>
          </p:cNvPr>
          <p:cNvSpPr txBox="1"/>
          <p:nvPr/>
        </p:nvSpPr>
        <p:spPr>
          <a:xfrm>
            <a:off x="179512" y="5380672"/>
            <a:ext cx="8319342" cy="1200329"/>
          </a:xfrm>
          <a:prstGeom prst="rect">
            <a:avLst/>
          </a:prstGeom>
          <a:noFill/>
        </p:spPr>
        <p:txBody>
          <a:bodyPr wrap="none" rtlCol="0">
            <a:spAutoFit/>
          </a:bodyPr>
          <a:lstStyle/>
          <a:p>
            <a:r>
              <a:rPr lang="en-US" dirty="0">
                <a:latin typeface="Arial" pitchFamily="34" charset="0"/>
              </a:rPr>
              <a:t>Analyze and evaluate the socio-economic drivers, the environmental pressures, </a:t>
            </a:r>
          </a:p>
          <a:p>
            <a:r>
              <a:rPr lang="en-US" dirty="0">
                <a:latin typeface="Arial" pitchFamily="34" charset="0"/>
              </a:rPr>
              <a:t>and the state of the watershed by giving policy response options </a:t>
            </a:r>
          </a:p>
          <a:p>
            <a:r>
              <a:rPr lang="en-US" dirty="0" smtClean="0">
                <a:latin typeface="Arial" pitchFamily="34" charset="0"/>
              </a:rPr>
              <a:t>for </a:t>
            </a:r>
            <a:r>
              <a:rPr lang="en-US" dirty="0">
                <a:latin typeface="Arial" pitchFamily="34" charset="0"/>
              </a:rPr>
              <a:t>the management of the river basin. </a:t>
            </a:r>
            <a:endParaRPr lang="el-GR" dirty="0"/>
          </a:p>
          <a:p>
            <a:endParaRPr lang="el-GR" dirty="0"/>
          </a:p>
        </p:txBody>
      </p:sp>
    </p:spTree>
    <p:extLst>
      <p:ext uri="{BB962C8B-B14F-4D97-AF65-F5344CB8AC3E}">
        <p14:creationId xmlns:p14="http://schemas.microsoft.com/office/powerpoint/2010/main" val="24778093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4"/>
          <p:cNvSpPr>
            <a:spLocks noGrp="1" noChangeArrowheads="1"/>
          </p:cNvSpPr>
          <p:nvPr>
            <p:ph type="title"/>
          </p:nvPr>
        </p:nvSpPr>
        <p:spPr>
          <a:xfrm>
            <a:off x="611560" y="302394"/>
            <a:ext cx="8280400" cy="636588"/>
          </a:xfrm>
        </p:spPr>
        <p:txBody>
          <a:bodyPr>
            <a:normAutofit/>
          </a:bodyPr>
          <a:lstStyle/>
          <a:p>
            <a:pPr eaLnBrk="1" hangingPunct="1"/>
            <a:r>
              <a:rPr lang="en-US" sz="2800" dirty="0">
                <a:solidFill>
                  <a:schemeClr val="bg1"/>
                </a:solidFill>
                <a:latin typeface="Book Antiqua" pitchFamily="18" charset="0"/>
              </a:rPr>
              <a:t>Transboundary River Basins </a:t>
            </a:r>
          </a:p>
        </p:txBody>
      </p:sp>
      <p:pic>
        <p:nvPicPr>
          <p:cNvPr id="4" name="Content Placeholder 3" descr="Standard_world_high.jpg"/>
          <p:cNvPicPr>
            <a:picLocks noGrp="1" noChangeAspect="1"/>
          </p:cNvPicPr>
          <p:nvPr>
            <p:ph sz="quarter" idx="1"/>
          </p:nvPr>
        </p:nvPicPr>
        <p:blipFill rotWithShape="1">
          <a:blip r:embed="rId3" cstate="print"/>
          <a:srcRect t="-2378" b="6"/>
          <a:stretch/>
        </p:blipFill>
        <p:spPr>
          <a:xfrm>
            <a:off x="3994848" y="1582853"/>
            <a:ext cx="4965002" cy="3475741"/>
          </a:xfrm>
        </p:spPr>
      </p:pic>
      <p:sp>
        <p:nvSpPr>
          <p:cNvPr id="5" name="3 - Θέση περιεχομένου"/>
          <p:cNvSpPr txBox="1">
            <a:spLocks/>
          </p:cNvSpPr>
          <p:nvPr/>
        </p:nvSpPr>
        <p:spPr>
          <a:xfrm>
            <a:off x="252608" y="1700808"/>
            <a:ext cx="3743328" cy="1540768"/>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1" i="0" strike="noStrike" kern="1200" cap="none" spc="0" normalizeH="0" baseline="0" noProof="0" dirty="0">
                <a:ln>
                  <a:noFill/>
                </a:ln>
                <a:solidFill>
                  <a:schemeClr val="tx1"/>
                </a:solidFill>
                <a:effectLst/>
                <a:uLnTx/>
                <a:uFillTx/>
                <a:latin typeface="+mn-lt"/>
                <a:ea typeface="+mn-ea"/>
                <a:cs typeface="+mn-cs"/>
              </a:rPr>
              <a:t>275 </a:t>
            </a:r>
            <a:r>
              <a:rPr kumimoji="0" lang="en-US" sz="2000" i="0" strike="noStrike" kern="1200" cap="none" spc="0" normalizeH="0" baseline="0" noProof="0" dirty="0">
                <a:ln>
                  <a:noFill/>
                </a:ln>
                <a:solidFill>
                  <a:schemeClr val="tx1"/>
                </a:solidFill>
                <a:effectLst/>
                <a:uLnTx/>
                <a:uFillTx/>
                <a:latin typeface="+mn-lt"/>
                <a:ea typeface="+mn-ea"/>
                <a:cs typeface="+mn-cs"/>
              </a:rPr>
              <a:t>transboundary river basins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000" b="1" dirty="0">
                <a:latin typeface="+mn-lt"/>
              </a:rPr>
              <a:t>300 </a:t>
            </a:r>
            <a:r>
              <a:rPr lang="en-US" sz="2000" dirty="0">
                <a:latin typeface="+mn-lt"/>
              </a:rPr>
              <a:t>transboundary aquifer systems</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1" i="0" strike="noStrike" kern="1200" cap="none" spc="0" normalizeH="0" baseline="0" noProof="0" dirty="0">
                <a:ln>
                  <a:noFill/>
                </a:ln>
                <a:solidFill>
                  <a:schemeClr val="tx1"/>
                </a:solidFill>
                <a:effectLst/>
                <a:uLnTx/>
                <a:uFillTx/>
                <a:latin typeface="+mn-lt"/>
                <a:ea typeface="+mn-ea"/>
                <a:cs typeface="+mn-cs"/>
              </a:rPr>
              <a:t>40% </a:t>
            </a:r>
            <a:r>
              <a:rPr kumimoji="0" lang="en-US" sz="2000" i="0" strike="noStrike" kern="1200" cap="none" spc="0" normalizeH="0" baseline="0" noProof="0" dirty="0">
                <a:ln>
                  <a:noFill/>
                </a:ln>
                <a:solidFill>
                  <a:schemeClr val="tx1"/>
                </a:solidFill>
                <a:effectLst/>
                <a:uLnTx/>
                <a:uFillTx/>
                <a:latin typeface="+mn-lt"/>
                <a:ea typeface="+mn-ea"/>
                <a:cs typeface="+mn-cs"/>
              </a:rPr>
              <a:t>of the world’s population</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000" b="1" dirty="0">
                <a:latin typeface="+mn-lt"/>
              </a:rPr>
              <a:t>75% </a:t>
            </a:r>
            <a:r>
              <a:rPr lang="en-US" sz="2000" dirty="0">
                <a:latin typeface="+mn-lt"/>
              </a:rPr>
              <a:t>of all countries</a:t>
            </a:r>
            <a:endParaRPr kumimoji="0" lang="en-US" sz="2000" b="0" i="0" u="none" strike="noStrike" kern="1200" cap="none" spc="0" normalizeH="0" baseline="0" noProof="0" dirty="0">
              <a:ln>
                <a:noFill/>
              </a:ln>
              <a:solidFill>
                <a:schemeClr val="tx1"/>
              </a:solidFill>
              <a:effectLst/>
              <a:uLnTx/>
              <a:uFillTx/>
              <a:latin typeface="+mn-lt"/>
            </a:endParaRPr>
          </a:p>
        </p:txBody>
      </p:sp>
      <p:sp>
        <p:nvSpPr>
          <p:cNvPr id="6" name="3 - Θέση περιεχομένου"/>
          <p:cNvSpPr txBox="1">
            <a:spLocks/>
          </p:cNvSpPr>
          <p:nvPr/>
        </p:nvSpPr>
        <p:spPr>
          <a:xfrm>
            <a:off x="251520" y="4145442"/>
            <a:ext cx="3743328" cy="1540768"/>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ü"/>
              <a:tabLst/>
              <a:defRPr/>
            </a:pPr>
            <a:r>
              <a:rPr lang="en-US" sz="2000" noProof="0" dirty="0">
                <a:latin typeface="+mn-lt"/>
              </a:rPr>
              <a:t>International cooperation</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ü"/>
              <a:tabLst/>
              <a:defRPr/>
            </a:pPr>
            <a:r>
              <a:rPr kumimoji="0" lang="en-US" sz="2000" b="0" i="0" u="none" strike="noStrike" kern="1200" cap="none" spc="0" normalizeH="0" baseline="0" dirty="0">
                <a:ln>
                  <a:noFill/>
                </a:ln>
                <a:solidFill>
                  <a:schemeClr val="tx1"/>
                </a:solidFill>
                <a:effectLst/>
                <a:uLnTx/>
                <a:uFillTx/>
                <a:latin typeface="+mn-lt"/>
                <a:ea typeface="+mn-ea"/>
                <a:cs typeface="+mn-cs"/>
              </a:rPr>
              <a:t>Effective water diplomacy</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ü"/>
              <a:tabLst/>
              <a:defRPr/>
            </a:pPr>
            <a:r>
              <a:rPr lang="en-US" sz="2000" dirty="0">
                <a:latin typeface="+mn-lt"/>
              </a:rPr>
              <a:t>Effective institutional legal framework</a:t>
            </a:r>
            <a:endParaRPr kumimoji="0" lang="en-US" sz="2000" b="0" i="0" u="none" strike="noStrike" kern="1200" cap="none" spc="0" normalizeH="0" baseline="0" dirty="0">
              <a:ln>
                <a:noFill/>
              </a:ln>
              <a:solidFill>
                <a:schemeClr val="tx1"/>
              </a:solidFill>
              <a:effectLst/>
              <a:uLnTx/>
              <a:uFillTx/>
              <a:latin typeface="+mn-lt"/>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pitchFamily="2" charset="2"/>
              <a:buChar char="ü"/>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7" name="3 - Θέση περιεχομένου"/>
          <p:cNvSpPr txBox="1">
            <a:spLocks/>
          </p:cNvSpPr>
          <p:nvPr/>
        </p:nvSpPr>
        <p:spPr>
          <a:xfrm>
            <a:off x="251520" y="5884956"/>
            <a:ext cx="5040560" cy="1698476"/>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000" b="1" noProof="0" dirty="0">
                <a:latin typeface="+mn-lt"/>
              </a:rPr>
              <a:t>International Legislation </a:t>
            </a:r>
          </a:p>
        </p:txBody>
      </p:sp>
    </p:spTree>
    <p:extLst>
      <p:ext uri="{BB962C8B-B14F-4D97-AF65-F5344CB8AC3E}">
        <p14:creationId xmlns:p14="http://schemas.microsoft.com/office/powerpoint/2010/main" val="47201189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smtClean="0"/>
              <a:t>DPSIR</a:t>
            </a:r>
            <a:r>
              <a:rPr lang="en-US" dirty="0" smtClean="0"/>
              <a:t> methodology</a:t>
            </a:r>
            <a:endParaRPr lang="en-US" dirty="0"/>
          </a:p>
        </p:txBody>
      </p:sp>
      <p:sp>
        <p:nvSpPr>
          <p:cNvPr id="5" name="Content Placeholder 4"/>
          <p:cNvSpPr>
            <a:spLocks noGrp="1"/>
          </p:cNvSpPr>
          <p:nvPr>
            <p:ph idx="1"/>
          </p:nvPr>
        </p:nvSpPr>
        <p:spPr/>
        <p:txBody>
          <a:bodyPr>
            <a:normAutofit/>
          </a:bodyPr>
          <a:lstStyle/>
          <a:p>
            <a:pPr marL="0" indent="0">
              <a:buNone/>
            </a:pPr>
            <a:r>
              <a:rPr lang="en-US" dirty="0"/>
              <a:t>D</a:t>
            </a:r>
            <a:r>
              <a:rPr lang="en-US" dirty="0" smtClean="0"/>
              <a:t>escribe </a:t>
            </a:r>
            <a:r>
              <a:rPr lang="en-US" dirty="0"/>
              <a:t>the various cause-effect relationships that can be developed by the interdependency between </a:t>
            </a:r>
            <a:endParaRPr lang="en-US" dirty="0" smtClean="0"/>
          </a:p>
          <a:p>
            <a:r>
              <a:rPr lang="en-US" b="1" dirty="0" smtClean="0"/>
              <a:t>drivers</a:t>
            </a:r>
            <a:r>
              <a:rPr lang="en-US" dirty="0" smtClean="0"/>
              <a:t> </a:t>
            </a:r>
            <a:r>
              <a:rPr lang="en-US" dirty="0"/>
              <a:t>and </a:t>
            </a:r>
            <a:r>
              <a:rPr lang="en-US" b="1" dirty="0"/>
              <a:t>pressures of the economy </a:t>
            </a:r>
            <a:r>
              <a:rPr lang="en-US" dirty="0"/>
              <a:t>which </a:t>
            </a:r>
            <a:r>
              <a:rPr lang="en-US" dirty="0" smtClean="0"/>
              <a:t>define</a:t>
            </a:r>
          </a:p>
          <a:p>
            <a:r>
              <a:rPr lang="en-US" dirty="0" smtClean="0"/>
              <a:t> </a:t>
            </a:r>
            <a:r>
              <a:rPr lang="en-US" b="1" dirty="0"/>
              <a:t>the state of the environment </a:t>
            </a:r>
            <a:r>
              <a:rPr lang="en-US" dirty="0"/>
              <a:t>and the </a:t>
            </a:r>
            <a:r>
              <a:rPr lang="en-US" b="1" dirty="0"/>
              <a:t>main impact in it </a:t>
            </a:r>
            <a:r>
              <a:rPr lang="en-US" dirty="0"/>
              <a:t>and </a:t>
            </a:r>
            <a:endParaRPr lang="en-US" dirty="0" smtClean="0"/>
          </a:p>
          <a:p>
            <a:r>
              <a:rPr lang="en-US" dirty="0" smtClean="0"/>
              <a:t>form </a:t>
            </a:r>
            <a:r>
              <a:rPr lang="en-US" dirty="0"/>
              <a:t>the </a:t>
            </a:r>
            <a:r>
              <a:rPr lang="en-US" b="1" dirty="0"/>
              <a:t>response of the system </a:t>
            </a:r>
            <a:r>
              <a:rPr lang="en-US" dirty="0"/>
              <a:t>in the sense of policies applied to tackle with the situation</a:t>
            </a:r>
            <a:r>
              <a:rPr lang="en-US" dirty="0" smtClean="0"/>
              <a:t>.</a:t>
            </a:r>
          </a:p>
          <a:p>
            <a:endParaRPr lang="en-US" dirty="0"/>
          </a:p>
        </p:txBody>
      </p:sp>
      <p:sp>
        <p:nvSpPr>
          <p:cNvPr id="6" name="Title 1"/>
          <p:cNvSpPr txBox="1">
            <a:spLocks/>
          </p:cNvSpPr>
          <p:nvPr/>
        </p:nvSpPr>
        <p:spPr>
          <a:xfrm>
            <a:off x="457200" y="381000"/>
            <a:ext cx="8229600" cy="8382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lvl="0">
              <a:spcBef>
                <a:spcPct val="0"/>
              </a:spcBef>
              <a:defRPr/>
            </a:pPr>
            <a:r>
              <a:rPr lang="en-US" altLang="el-GR" sz="2000" b="1" dirty="0">
                <a:solidFill>
                  <a:schemeClr val="bg1"/>
                </a:solidFill>
              </a:rPr>
              <a:t>The </a:t>
            </a:r>
            <a:r>
              <a:rPr lang="en-US" altLang="el-GR" sz="2000" b="1" dirty="0" err="1" smtClean="0">
                <a:solidFill>
                  <a:schemeClr val="bg1"/>
                </a:solidFill>
              </a:rPr>
              <a:t>DPSIR</a:t>
            </a:r>
            <a:r>
              <a:rPr lang="en-US" altLang="el-GR" sz="2000" b="1" dirty="0" smtClean="0">
                <a:solidFill>
                  <a:schemeClr val="bg1"/>
                </a:solidFill>
              </a:rPr>
              <a:t> methodology</a:t>
            </a:r>
          </a:p>
        </p:txBody>
      </p:sp>
    </p:spTree>
    <p:extLst>
      <p:ext uri="{BB962C8B-B14F-4D97-AF65-F5344CB8AC3E}">
        <p14:creationId xmlns:p14="http://schemas.microsoft.com/office/powerpoint/2010/main" val="40509184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137"/>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Identified pressures on downstream waters</a:t>
            </a:r>
          </a:p>
        </p:txBody>
      </p:sp>
      <p:graphicFrame>
        <p:nvGraphicFramePr>
          <p:cNvPr id="2" name="Table 1"/>
          <p:cNvGraphicFramePr>
            <a:graphicFrameLocks noGrp="1"/>
          </p:cNvGraphicFramePr>
          <p:nvPr>
            <p:extLst>
              <p:ext uri="{D42A27DB-BD31-4B8C-83A1-F6EECF244321}">
                <p14:modId xmlns:p14="http://schemas.microsoft.com/office/powerpoint/2010/main" val="2256615398"/>
              </p:ext>
            </p:extLst>
          </p:nvPr>
        </p:nvGraphicFramePr>
        <p:xfrm>
          <a:off x="179388" y="743124"/>
          <a:ext cx="8964611" cy="6035040"/>
        </p:xfrm>
        <a:graphic>
          <a:graphicData uri="http://schemas.openxmlformats.org/drawingml/2006/table">
            <a:tbl>
              <a:tblPr firstRow="1" firstCol="1" bandRow="1">
                <a:tableStyleId>{6E25E649-3F16-4E02-A733-19D2CDBF48F0}</a:tableStyleId>
              </a:tblPr>
              <a:tblGrid>
                <a:gridCol w="1367484">
                  <a:extLst>
                    <a:ext uri="{9D8B030D-6E8A-4147-A177-3AD203B41FA5}">
                      <a16:colId xmlns="" xmlns:a16="http://schemas.microsoft.com/office/drawing/2014/main" val="20000"/>
                    </a:ext>
                  </a:extLst>
                </a:gridCol>
                <a:gridCol w="4221833">
                  <a:extLst>
                    <a:ext uri="{9D8B030D-6E8A-4147-A177-3AD203B41FA5}">
                      <a16:colId xmlns="" xmlns:a16="http://schemas.microsoft.com/office/drawing/2014/main" val="20001"/>
                    </a:ext>
                  </a:extLst>
                </a:gridCol>
                <a:gridCol w="3375294">
                  <a:extLst>
                    <a:ext uri="{9D8B030D-6E8A-4147-A177-3AD203B41FA5}">
                      <a16:colId xmlns="" xmlns:a16="http://schemas.microsoft.com/office/drawing/2014/main" val="20002"/>
                    </a:ext>
                  </a:extLst>
                </a:gridCol>
              </a:tblGrid>
              <a:tr h="355931">
                <a:tc>
                  <a:txBody>
                    <a:bodyPr/>
                    <a:lstStyle/>
                    <a:p>
                      <a:r>
                        <a:rPr lang="en-US" sz="1800" dirty="0"/>
                        <a:t>River</a:t>
                      </a:r>
                      <a:r>
                        <a:rPr lang="en-US" sz="1800" baseline="0" dirty="0"/>
                        <a:t> basin</a:t>
                      </a:r>
                      <a:endParaRPr lang="en-US" sz="1800" dirty="0"/>
                    </a:p>
                  </a:txBody>
                  <a:tcPr/>
                </a:tc>
                <a:tc>
                  <a:txBody>
                    <a:bodyPr/>
                    <a:lstStyle/>
                    <a:p>
                      <a:r>
                        <a:rPr lang="en-US" sz="1800" dirty="0"/>
                        <a:t>Pressures denoted in Water</a:t>
                      </a:r>
                      <a:r>
                        <a:rPr lang="en-US" sz="1800" baseline="0" dirty="0"/>
                        <a:t> Convention</a:t>
                      </a:r>
                      <a:endParaRPr lang="en-US" sz="1800" dirty="0"/>
                    </a:p>
                  </a:txBody>
                  <a:tcPr/>
                </a:tc>
                <a:tc>
                  <a:txBody>
                    <a:bodyPr/>
                    <a:lstStyle/>
                    <a:p>
                      <a:r>
                        <a:rPr lang="en-US" sz="1800" dirty="0"/>
                        <a:t>Pressures</a:t>
                      </a:r>
                      <a:r>
                        <a:rPr lang="en-US" sz="1800" baseline="0" dirty="0"/>
                        <a:t> in the RBMPs</a:t>
                      </a:r>
                      <a:endParaRPr lang="en-US" sz="1800" dirty="0"/>
                    </a:p>
                  </a:txBody>
                  <a:tcPr/>
                </a:tc>
                <a:extLst>
                  <a:ext uri="{0D108BD9-81ED-4DB2-BD59-A6C34878D82A}">
                    <a16:rowId xmlns="" xmlns:a16="http://schemas.microsoft.com/office/drawing/2014/main" val="10000"/>
                  </a:ext>
                </a:extLst>
              </a:tr>
              <a:tr h="1521665">
                <a:tc>
                  <a:txBody>
                    <a:bodyPr/>
                    <a:lstStyle/>
                    <a:p>
                      <a:r>
                        <a:rPr lang="en-US" sz="1800" b="1" kern="1200" dirty="0">
                          <a:solidFill>
                            <a:schemeClr val="lt1"/>
                          </a:solidFill>
                          <a:effectLst/>
                          <a:latin typeface="+mn-lt"/>
                          <a:ea typeface="+mn-ea"/>
                          <a:cs typeface="+mn-cs"/>
                        </a:rPr>
                        <a:t>Maritsa/ Evros/</a:t>
                      </a:r>
                      <a:r>
                        <a:rPr lang="en-US" sz="1800" b="1" kern="1200" dirty="0" err="1">
                          <a:solidFill>
                            <a:schemeClr val="lt1"/>
                          </a:solidFill>
                          <a:effectLst/>
                          <a:latin typeface="+mn-lt"/>
                          <a:ea typeface="+mn-ea"/>
                          <a:cs typeface="+mn-cs"/>
                        </a:rPr>
                        <a:t>Meric</a:t>
                      </a:r>
                      <a:endParaRPr lang="en-US" sz="1800" dirty="0"/>
                    </a:p>
                  </a:txBody>
                  <a:tcPr/>
                </a:tc>
                <a:tc>
                  <a:txBody>
                    <a:bodyPr/>
                    <a:lstStyle/>
                    <a:p>
                      <a:r>
                        <a:rPr lang="en-US" sz="1700" kern="1200" dirty="0">
                          <a:solidFill>
                            <a:schemeClr val="dk1"/>
                          </a:solidFill>
                          <a:effectLst/>
                          <a:latin typeface="+mn-lt"/>
                          <a:ea typeface="+mn-ea"/>
                          <a:cs typeface="+mn-cs"/>
                        </a:rPr>
                        <a:t>Polluted waters from the Turkey’s tributaries are drained in the river. The operation of large hydropower plants in Bulgaria results on </a:t>
                      </a:r>
                      <a:r>
                        <a:rPr lang="en-US" sz="1700" kern="1200" dirty="0" err="1">
                          <a:solidFill>
                            <a:schemeClr val="dk1"/>
                          </a:solidFill>
                          <a:effectLst/>
                          <a:latin typeface="+mn-lt"/>
                          <a:ea typeface="+mn-ea"/>
                          <a:cs typeface="+mn-cs"/>
                        </a:rPr>
                        <a:t>i</a:t>
                      </a:r>
                      <a:r>
                        <a:rPr lang="en-US" sz="1700" kern="1200" dirty="0">
                          <a:solidFill>
                            <a:schemeClr val="dk1"/>
                          </a:solidFill>
                          <a:effectLst/>
                          <a:latin typeface="+mn-lt"/>
                          <a:ea typeface="+mn-ea"/>
                          <a:cs typeface="+mn-cs"/>
                        </a:rPr>
                        <a:t>) reduced inflows during the summer period, ii) increased inflows that frequently cause flooding phenomena during the spring.</a:t>
                      </a:r>
                      <a:endParaRPr lang="en-US" sz="1700" dirty="0"/>
                    </a:p>
                  </a:txBody>
                  <a:tcPr/>
                </a:tc>
                <a:tc>
                  <a:txBody>
                    <a:bodyPr/>
                    <a:lstStyle/>
                    <a:p>
                      <a:pPr marL="0" algn="l" defTabSz="914400" rtl="0" eaLnBrk="1" latinLnBrk="0" hangingPunct="1"/>
                      <a:r>
                        <a:rPr lang="en-US" sz="1700" kern="1200" dirty="0">
                          <a:solidFill>
                            <a:schemeClr val="dk1"/>
                          </a:solidFill>
                          <a:effectLst/>
                          <a:latin typeface="+mn-lt"/>
                          <a:ea typeface="+mn-ea"/>
                          <a:cs typeface="+mn-cs"/>
                        </a:rPr>
                        <a:t>Regarding water quality, similar results are reported in the corresponding RBMP.</a:t>
                      </a:r>
                    </a:p>
                  </a:txBody>
                  <a:tcPr/>
                </a:tc>
                <a:extLst>
                  <a:ext uri="{0D108BD9-81ED-4DB2-BD59-A6C34878D82A}">
                    <a16:rowId xmlns="" xmlns:a16="http://schemas.microsoft.com/office/drawing/2014/main" val="10001"/>
                  </a:ext>
                </a:extLst>
              </a:tr>
              <a:tr h="1314719">
                <a:tc>
                  <a:txBody>
                    <a:bodyPr/>
                    <a:lstStyle/>
                    <a:p>
                      <a:r>
                        <a:rPr lang="en-US" sz="1800" dirty="0"/>
                        <a:t>Mesta/ Nestos</a:t>
                      </a:r>
                    </a:p>
                  </a:txBody>
                  <a:tcPr/>
                </a:tc>
                <a:tc>
                  <a:txBody>
                    <a:bodyPr/>
                    <a:lstStyle/>
                    <a:p>
                      <a:pPr marL="0" algn="l" defTabSz="914400" rtl="0" eaLnBrk="1" latinLnBrk="0" hangingPunct="1"/>
                      <a:r>
                        <a:rPr lang="en-US" sz="1700" kern="1200" dirty="0">
                          <a:solidFill>
                            <a:schemeClr val="dk1"/>
                          </a:solidFill>
                          <a:effectLst/>
                          <a:latin typeface="+mn-lt"/>
                          <a:ea typeface="+mn-ea"/>
                          <a:cs typeface="+mn-cs"/>
                        </a:rPr>
                        <a:t>Reduced </a:t>
                      </a:r>
                      <a:r>
                        <a:rPr lang="en-US" sz="1700" kern="1200" dirty="0" smtClean="0">
                          <a:solidFill>
                            <a:schemeClr val="dk1"/>
                          </a:solidFill>
                          <a:effectLst/>
                          <a:latin typeface="+mn-lt"/>
                          <a:ea typeface="+mn-ea"/>
                          <a:cs typeface="+mn-cs"/>
                        </a:rPr>
                        <a:t>inflows affecting</a:t>
                      </a:r>
                      <a:r>
                        <a:rPr lang="en-US" sz="1700" kern="1200" baseline="0" dirty="0" smtClean="0">
                          <a:solidFill>
                            <a:schemeClr val="dk1"/>
                          </a:solidFill>
                          <a:effectLst/>
                          <a:latin typeface="+mn-lt"/>
                          <a:ea typeface="+mn-ea"/>
                          <a:cs typeface="+mn-cs"/>
                        </a:rPr>
                        <a:t> irrigated agriculture and hydropower production</a:t>
                      </a:r>
                    </a:p>
                    <a:p>
                      <a:pPr marL="0" algn="l" defTabSz="914400" rtl="0" eaLnBrk="1" latinLnBrk="0" hangingPunct="1"/>
                      <a:r>
                        <a:rPr lang="en-US" sz="1700" kern="1200" baseline="0" dirty="0" smtClean="0">
                          <a:solidFill>
                            <a:schemeClr val="dk1"/>
                          </a:solidFill>
                          <a:effectLst/>
                          <a:latin typeface="+mn-lt"/>
                          <a:ea typeface="+mn-ea"/>
                          <a:cs typeface="+mn-cs"/>
                        </a:rPr>
                        <a:t>Also the delta ecosystem</a:t>
                      </a:r>
                      <a:endParaRPr lang="en-US" sz="1700" kern="1200" dirty="0">
                        <a:solidFill>
                          <a:schemeClr val="dk1"/>
                        </a:solidFill>
                        <a:effectLst/>
                        <a:latin typeface="+mn-lt"/>
                        <a:ea typeface="+mn-ea"/>
                        <a:cs typeface="+mn-cs"/>
                      </a:endParaRPr>
                    </a:p>
                  </a:txBody>
                  <a:tcPr/>
                </a:tc>
                <a:tc>
                  <a:txBody>
                    <a:bodyPr/>
                    <a:lstStyle/>
                    <a:p>
                      <a:pPr marL="0" algn="l" defTabSz="914400" rtl="0" eaLnBrk="1" latinLnBrk="0" hangingPunct="1"/>
                      <a:r>
                        <a:rPr lang="en-US" sz="1700" kern="1200" dirty="0">
                          <a:solidFill>
                            <a:schemeClr val="dk1"/>
                          </a:solidFill>
                          <a:effectLst/>
                          <a:latin typeface="+mn-lt"/>
                          <a:ea typeface="+mn-ea"/>
                          <a:cs typeface="+mn-cs"/>
                        </a:rPr>
                        <a:t>Inflows</a:t>
                      </a:r>
                      <a:r>
                        <a:rPr lang="en-US" sz="1700" kern="1200" baseline="0" dirty="0">
                          <a:solidFill>
                            <a:schemeClr val="dk1"/>
                          </a:solidFill>
                          <a:effectLst/>
                          <a:latin typeface="+mn-lt"/>
                          <a:ea typeface="+mn-ea"/>
                          <a:cs typeface="+mn-cs"/>
                        </a:rPr>
                        <a:t> at the bilateral agreement of 1995: </a:t>
                      </a:r>
                      <a:r>
                        <a:rPr lang="en-US" sz="1700" kern="1200" dirty="0">
                          <a:solidFill>
                            <a:schemeClr val="dk1"/>
                          </a:solidFill>
                          <a:effectLst/>
                          <a:latin typeface="+mn-lt"/>
                          <a:ea typeface="+mn-ea"/>
                          <a:cs typeface="+mn-cs"/>
                        </a:rPr>
                        <a:t>0.435x10</a:t>
                      </a:r>
                      <a:r>
                        <a:rPr lang="en-US" sz="1700" kern="1200" baseline="30000" dirty="0">
                          <a:solidFill>
                            <a:schemeClr val="dk1"/>
                          </a:solidFill>
                          <a:effectLst/>
                          <a:latin typeface="+mn-lt"/>
                          <a:ea typeface="+mn-ea"/>
                          <a:cs typeface="+mn-cs"/>
                        </a:rPr>
                        <a:t>9 </a:t>
                      </a:r>
                      <a:r>
                        <a:rPr lang="en-US" sz="1700" kern="1200" dirty="0">
                          <a:solidFill>
                            <a:schemeClr val="dk1"/>
                          </a:solidFill>
                          <a:effectLst/>
                          <a:latin typeface="+mn-lt"/>
                          <a:ea typeface="+mn-ea"/>
                          <a:cs typeface="+mn-cs"/>
                        </a:rPr>
                        <a:t>m</a:t>
                      </a:r>
                      <a:r>
                        <a:rPr lang="en-US" sz="1700" kern="1200" baseline="30000" dirty="0">
                          <a:solidFill>
                            <a:schemeClr val="dk1"/>
                          </a:solidFill>
                          <a:effectLst/>
                          <a:latin typeface="+mn-lt"/>
                          <a:ea typeface="+mn-ea"/>
                          <a:cs typeface="+mn-cs"/>
                        </a:rPr>
                        <a:t>3</a:t>
                      </a:r>
                      <a:r>
                        <a:rPr lang="en-US" sz="1700" kern="1200" dirty="0">
                          <a:solidFill>
                            <a:schemeClr val="dk1"/>
                          </a:solidFill>
                          <a:effectLst/>
                          <a:latin typeface="+mn-lt"/>
                          <a:ea typeface="+mn-ea"/>
                          <a:cs typeface="+mn-cs"/>
                        </a:rPr>
                        <a:t> per year. </a:t>
                      </a:r>
                    </a:p>
                    <a:p>
                      <a:pPr marL="0" algn="l" defTabSz="914400" rtl="0" eaLnBrk="1" latinLnBrk="0" hangingPunct="1"/>
                      <a:r>
                        <a:rPr lang="en-US" sz="1700" kern="1200" dirty="0">
                          <a:solidFill>
                            <a:schemeClr val="dk1"/>
                          </a:solidFill>
                          <a:effectLst/>
                          <a:latin typeface="+mn-lt"/>
                          <a:ea typeface="+mn-ea"/>
                          <a:cs typeface="+mn-cs"/>
                        </a:rPr>
                        <a:t>Water Convention data of 2011: 0.278x10</a:t>
                      </a:r>
                      <a:r>
                        <a:rPr lang="en-US" sz="1700" kern="1200" baseline="30000" dirty="0">
                          <a:solidFill>
                            <a:schemeClr val="dk1"/>
                          </a:solidFill>
                          <a:effectLst/>
                          <a:latin typeface="+mn-lt"/>
                          <a:ea typeface="+mn-ea"/>
                          <a:cs typeface="+mn-cs"/>
                        </a:rPr>
                        <a:t>9</a:t>
                      </a:r>
                      <a:r>
                        <a:rPr lang="en-US" sz="1700" kern="1200" dirty="0">
                          <a:solidFill>
                            <a:schemeClr val="dk1"/>
                          </a:solidFill>
                          <a:effectLst/>
                          <a:latin typeface="+mn-lt"/>
                          <a:ea typeface="+mn-ea"/>
                          <a:cs typeface="+mn-cs"/>
                        </a:rPr>
                        <a:t> m</a:t>
                      </a:r>
                      <a:r>
                        <a:rPr lang="en-US" sz="1700" kern="1200" baseline="30000" dirty="0">
                          <a:solidFill>
                            <a:schemeClr val="dk1"/>
                          </a:solidFill>
                          <a:effectLst/>
                          <a:latin typeface="+mn-lt"/>
                          <a:ea typeface="+mn-ea"/>
                          <a:cs typeface="+mn-cs"/>
                        </a:rPr>
                        <a:t>3</a:t>
                      </a:r>
                      <a:r>
                        <a:rPr lang="en-US" sz="1700" kern="1200" baseline="0" dirty="0">
                          <a:solidFill>
                            <a:schemeClr val="dk1"/>
                          </a:solidFill>
                          <a:effectLst/>
                          <a:latin typeface="+mn-lt"/>
                          <a:ea typeface="+mn-ea"/>
                          <a:cs typeface="+mn-cs"/>
                        </a:rPr>
                        <a:t> per year</a:t>
                      </a:r>
                      <a:r>
                        <a:rPr lang="en-US" sz="1700" kern="1200" dirty="0">
                          <a:solidFill>
                            <a:schemeClr val="dk1"/>
                          </a:solidFill>
                          <a:effectLst/>
                          <a:latin typeface="+mn-lt"/>
                          <a:ea typeface="+mn-ea"/>
                          <a:cs typeface="+mn-cs"/>
                        </a:rPr>
                        <a:t>.</a:t>
                      </a:r>
                    </a:p>
                    <a:p>
                      <a:pPr marL="0" algn="l" defTabSz="914400" rtl="0" eaLnBrk="1" latinLnBrk="0" hangingPunct="1"/>
                      <a:r>
                        <a:rPr lang="en-US" sz="1700" kern="1200" dirty="0">
                          <a:solidFill>
                            <a:schemeClr val="dk1"/>
                          </a:solidFill>
                          <a:effectLst/>
                          <a:latin typeface="+mn-lt"/>
                          <a:ea typeface="+mn-ea"/>
                          <a:cs typeface="+mn-cs"/>
                        </a:rPr>
                        <a:t>RBMP data of 2018: 0.142x10</a:t>
                      </a:r>
                      <a:r>
                        <a:rPr lang="en-US" sz="1700" kern="1200" baseline="30000" dirty="0">
                          <a:solidFill>
                            <a:schemeClr val="dk1"/>
                          </a:solidFill>
                          <a:effectLst/>
                          <a:latin typeface="+mn-lt"/>
                          <a:ea typeface="+mn-ea"/>
                          <a:cs typeface="+mn-cs"/>
                        </a:rPr>
                        <a:t>9</a:t>
                      </a:r>
                      <a:r>
                        <a:rPr lang="en-US" sz="1700" kern="1200" dirty="0">
                          <a:solidFill>
                            <a:schemeClr val="dk1"/>
                          </a:solidFill>
                          <a:effectLst/>
                          <a:latin typeface="+mn-lt"/>
                          <a:ea typeface="+mn-ea"/>
                          <a:cs typeface="+mn-cs"/>
                        </a:rPr>
                        <a:t> m</a:t>
                      </a:r>
                      <a:r>
                        <a:rPr lang="en-US" sz="1700" kern="1200" baseline="30000" dirty="0">
                          <a:solidFill>
                            <a:schemeClr val="dk1"/>
                          </a:solidFill>
                          <a:effectLst/>
                          <a:latin typeface="+mn-lt"/>
                          <a:ea typeface="+mn-ea"/>
                          <a:cs typeface="+mn-cs"/>
                        </a:rPr>
                        <a:t>3</a:t>
                      </a:r>
                      <a:r>
                        <a:rPr lang="en-US" sz="1700" kern="1200" dirty="0">
                          <a:solidFill>
                            <a:schemeClr val="dk1"/>
                          </a:solidFill>
                          <a:effectLst/>
                          <a:latin typeface="+mn-lt"/>
                          <a:ea typeface="+mn-ea"/>
                          <a:cs typeface="+mn-cs"/>
                        </a:rPr>
                        <a:t> per year.</a:t>
                      </a:r>
                    </a:p>
                  </a:txBody>
                  <a:tcPr/>
                </a:tc>
                <a:extLst>
                  <a:ext uri="{0D108BD9-81ED-4DB2-BD59-A6C34878D82A}">
                    <a16:rowId xmlns="" xmlns:a16="http://schemas.microsoft.com/office/drawing/2014/main" val="10002"/>
                  </a:ext>
                </a:extLst>
              </a:tr>
              <a:tr h="693879">
                <a:tc>
                  <a:txBody>
                    <a:bodyPr/>
                    <a:lstStyle/>
                    <a:p>
                      <a:r>
                        <a:rPr lang="en-US" sz="1800" dirty="0"/>
                        <a:t>Struma/ Strymonas</a:t>
                      </a:r>
                    </a:p>
                  </a:txBody>
                  <a:tcPr/>
                </a:tc>
                <a:tc>
                  <a:txBody>
                    <a:bodyPr/>
                    <a:lstStyle/>
                    <a:p>
                      <a:pPr marL="0" algn="l" defTabSz="914400" rtl="0" eaLnBrk="1" latinLnBrk="0" hangingPunct="1"/>
                      <a:r>
                        <a:rPr lang="en-US" sz="1700" kern="1200" dirty="0">
                          <a:solidFill>
                            <a:schemeClr val="dk1"/>
                          </a:solidFill>
                          <a:effectLst/>
                          <a:latin typeface="+mn-lt"/>
                          <a:ea typeface="+mn-ea"/>
                          <a:cs typeface="+mn-cs"/>
                        </a:rPr>
                        <a:t>Lack of waste water treatment plants as well as the existence of illegal dumpsites for solid waste, affects the water quality</a:t>
                      </a:r>
                    </a:p>
                  </a:txBody>
                  <a:tcPr/>
                </a:tc>
                <a:tc>
                  <a:txBody>
                    <a:bodyPr/>
                    <a:lstStyle/>
                    <a:p>
                      <a:pPr marL="0" algn="l" defTabSz="914400" rtl="0" eaLnBrk="1" latinLnBrk="0" hangingPunct="1"/>
                      <a:r>
                        <a:rPr lang="en-US" sz="1700" kern="1200" dirty="0" smtClean="0">
                          <a:solidFill>
                            <a:schemeClr val="dk1"/>
                          </a:solidFill>
                          <a:effectLst/>
                          <a:latin typeface="+mn-lt"/>
                          <a:ea typeface="+mn-ea"/>
                          <a:cs typeface="+mn-cs"/>
                        </a:rPr>
                        <a:t>Studied and mentioned </a:t>
                      </a:r>
                      <a:r>
                        <a:rPr lang="en-US" sz="1700" kern="1200" dirty="0">
                          <a:solidFill>
                            <a:schemeClr val="dk1"/>
                          </a:solidFill>
                          <a:effectLst/>
                          <a:latin typeface="+mn-lt"/>
                          <a:ea typeface="+mn-ea"/>
                          <a:cs typeface="+mn-cs"/>
                        </a:rPr>
                        <a:t>in the Greek RBMP.</a:t>
                      </a:r>
                    </a:p>
                  </a:txBody>
                  <a:tcPr/>
                </a:tc>
                <a:extLst>
                  <a:ext uri="{0D108BD9-81ED-4DB2-BD59-A6C34878D82A}">
                    <a16:rowId xmlns="" xmlns:a16="http://schemas.microsoft.com/office/drawing/2014/main" val="10003"/>
                  </a:ext>
                </a:extLst>
              </a:tr>
              <a:tr h="511279">
                <a:tc>
                  <a:txBody>
                    <a:bodyPr/>
                    <a:lstStyle/>
                    <a:p>
                      <a:r>
                        <a:rPr lang="en-US" sz="1800" dirty="0"/>
                        <a:t>Vardar/ Axios</a:t>
                      </a:r>
                    </a:p>
                  </a:txBody>
                  <a:tcPr/>
                </a:tc>
                <a:tc>
                  <a:txBody>
                    <a:bodyPr/>
                    <a:lstStyle/>
                    <a:p>
                      <a:pPr marL="0" algn="l" defTabSz="914400" rtl="0" eaLnBrk="1" latinLnBrk="0" hangingPunct="1"/>
                      <a:r>
                        <a:rPr lang="en-US" sz="1700" kern="1200" dirty="0">
                          <a:solidFill>
                            <a:schemeClr val="dk1"/>
                          </a:solidFill>
                          <a:effectLst/>
                          <a:latin typeface="+mn-lt"/>
                          <a:ea typeface="+mn-ea"/>
                          <a:cs typeface="+mn-cs"/>
                        </a:rPr>
                        <a:t>Polluted waters due to lack of waste water treatment plants and of illegal dumpsites.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dk1"/>
                          </a:solidFill>
                          <a:effectLst/>
                          <a:latin typeface="+mn-lt"/>
                          <a:ea typeface="+mn-ea"/>
                          <a:cs typeface="+mn-cs"/>
                        </a:rPr>
                        <a:t>Mentioned in the Greek RBMP.</a:t>
                      </a:r>
                    </a:p>
                  </a:txBody>
                  <a:tcPr/>
                </a:tc>
                <a:extLst>
                  <a:ext uri="{0D108BD9-81ED-4DB2-BD59-A6C34878D82A}">
                    <a16:rowId xmlns="" xmlns:a16="http://schemas.microsoft.com/office/drawing/2014/main" val="10004"/>
                  </a:ext>
                </a:extLst>
              </a:tr>
              <a:tr h="486933">
                <a:tc>
                  <a:txBody>
                    <a:bodyPr/>
                    <a:lstStyle/>
                    <a:p>
                      <a:r>
                        <a:rPr lang="en-US" sz="1800" b="1" kern="1200" dirty="0" err="1">
                          <a:solidFill>
                            <a:schemeClr val="lt1"/>
                          </a:solidFill>
                          <a:effectLst/>
                          <a:latin typeface="+mn-lt"/>
                          <a:ea typeface="+mn-ea"/>
                          <a:cs typeface="+mn-cs"/>
                        </a:rPr>
                        <a:t>Vjosa</a:t>
                      </a:r>
                      <a:r>
                        <a:rPr lang="en-US" sz="1800" b="1" kern="1200" dirty="0">
                          <a:solidFill>
                            <a:schemeClr val="lt1"/>
                          </a:solidFill>
                          <a:effectLst/>
                          <a:latin typeface="+mn-lt"/>
                          <a:ea typeface="+mn-ea"/>
                          <a:cs typeface="+mn-cs"/>
                        </a:rPr>
                        <a:t>/</a:t>
                      </a:r>
                      <a:r>
                        <a:rPr lang="en-US" sz="1800" b="1" kern="1200" dirty="0" err="1">
                          <a:solidFill>
                            <a:schemeClr val="lt1"/>
                          </a:solidFill>
                          <a:effectLst/>
                          <a:latin typeface="+mn-lt"/>
                          <a:ea typeface="+mn-ea"/>
                          <a:cs typeface="+mn-cs"/>
                        </a:rPr>
                        <a:t>Aoos</a:t>
                      </a:r>
                      <a:r>
                        <a:rPr lang="en-US" sz="1800" b="1" kern="1200" dirty="0">
                          <a:solidFill>
                            <a:schemeClr val="lt1"/>
                          </a:solidFill>
                          <a:effectLst/>
                          <a:latin typeface="+mn-lt"/>
                          <a:ea typeface="+mn-ea"/>
                          <a:cs typeface="+mn-cs"/>
                        </a:rPr>
                        <a:t> </a:t>
                      </a:r>
                      <a:endParaRPr lang="en-US" sz="1800" dirty="0"/>
                    </a:p>
                  </a:txBody>
                  <a:tcPr/>
                </a:tc>
                <a:tc>
                  <a:txBody>
                    <a:bodyPr/>
                    <a:lstStyle/>
                    <a:p>
                      <a:pPr marL="0" algn="l" defTabSz="914400" rtl="0" eaLnBrk="1" latinLnBrk="0" hangingPunct="1"/>
                      <a:r>
                        <a:rPr lang="en-US" sz="1700" kern="1200" dirty="0" err="1">
                          <a:solidFill>
                            <a:schemeClr val="dk1"/>
                          </a:solidFill>
                          <a:effectLst/>
                          <a:latin typeface="+mn-lt"/>
                          <a:ea typeface="+mn-ea"/>
                          <a:cs typeface="+mn-cs"/>
                        </a:rPr>
                        <a:t>Aoos</a:t>
                      </a:r>
                      <a:r>
                        <a:rPr lang="en-US" sz="1700" kern="1200" dirty="0">
                          <a:solidFill>
                            <a:schemeClr val="dk1"/>
                          </a:solidFill>
                          <a:effectLst/>
                          <a:latin typeface="+mn-lt"/>
                          <a:ea typeface="+mn-ea"/>
                          <a:cs typeface="+mn-cs"/>
                        </a:rPr>
                        <a:t> Hydroelectric Dam is stated as the sole mankind pressure in the upstream part.</a:t>
                      </a:r>
                    </a:p>
                  </a:txBody>
                  <a:tcPr/>
                </a:tc>
                <a:tc>
                  <a:txBody>
                    <a:bodyPr/>
                    <a:lstStyle/>
                    <a:p>
                      <a:pPr marL="0" algn="l" defTabSz="914400" rtl="0" eaLnBrk="1" latinLnBrk="0" hangingPunct="1"/>
                      <a:r>
                        <a:rPr lang="en-US" sz="1700" kern="1200" dirty="0">
                          <a:solidFill>
                            <a:schemeClr val="dk1"/>
                          </a:solidFill>
                          <a:effectLst/>
                          <a:latin typeface="+mn-lt"/>
                          <a:ea typeface="+mn-ea"/>
                          <a:cs typeface="+mn-cs"/>
                        </a:rPr>
                        <a:t>No specific problem mentioned in the Greek RBMP.</a:t>
                      </a:r>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0680700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Climate change implications</a:t>
            </a:r>
          </a:p>
        </p:txBody>
      </p:sp>
      <p:sp>
        <p:nvSpPr>
          <p:cNvPr id="7" name="Rectangle 6"/>
          <p:cNvSpPr/>
          <p:nvPr/>
        </p:nvSpPr>
        <p:spPr>
          <a:xfrm>
            <a:off x="154782" y="1052514"/>
            <a:ext cx="8762999" cy="1107996"/>
          </a:xfrm>
          <a:prstGeom prst="rect">
            <a:avLst/>
          </a:prstGeom>
        </p:spPr>
        <p:txBody>
          <a:bodyPr wrap="square">
            <a:spAutoFit/>
          </a:bodyPr>
          <a:lstStyle/>
          <a:p>
            <a:r>
              <a:rPr lang="en-US" sz="2200" b="1" u="sng" dirty="0"/>
              <a:t>Mesta/Nestos basin</a:t>
            </a:r>
          </a:p>
          <a:p>
            <a:endParaRPr lang="en-US" sz="2200" dirty="0"/>
          </a:p>
          <a:p>
            <a:endParaRPr lang="en-US" sz="2200" dirty="0"/>
          </a:p>
        </p:txBody>
      </p:sp>
      <p:sp>
        <p:nvSpPr>
          <p:cNvPr id="8" name="Rectangle 7"/>
          <p:cNvSpPr/>
          <p:nvPr/>
        </p:nvSpPr>
        <p:spPr>
          <a:xfrm>
            <a:off x="154782" y="1524000"/>
            <a:ext cx="9123722" cy="2246769"/>
          </a:xfrm>
          <a:prstGeom prst="rect">
            <a:avLst/>
          </a:prstGeom>
        </p:spPr>
        <p:txBody>
          <a:bodyPr wrap="square">
            <a:spAutoFit/>
          </a:bodyPr>
          <a:lstStyle/>
          <a:p>
            <a:r>
              <a:rPr lang="en-US" sz="2000" u="sng" dirty="0">
                <a:ea typeface="Times New Roman" panose="02020603050405020304" pitchFamily="18" charset="0"/>
              </a:rPr>
              <a:t>Water convention</a:t>
            </a:r>
            <a:r>
              <a:rPr lang="en-US" sz="2000" dirty="0">
                <a:ea typeface="Times New Roman" panose="02020603050405020304" pitchFamily="18" charset="0"/>
              </a:rPr>
              <a:t>: The last 20 years, the attributed to the climate change decrease of precipitations is of about 30%</a:t>
            </a:r>
            <a:r>
              <a:rPr lang="en-US" sz="2000" dirty="0" smtClean="0">
                <a:ea typeface="Times New Roman" panose="02020603050405020304" pitchFamily="18" charset="0"/>
              </a:rPr>
              <a:t>.</a:t>
            </a:r>
          </a:p>
          <a:p>
            <a:endParaRPr lang="en-US" sz="2000" dirty="0">
              <a:ea typeface="Times New Roman" panose="02020603050405020304" pitchFamily="18" charset="0"/>
            </a:endParaRPr>
          </a:p>
          <a:p>
            <a:r>
              <a:rPr lang="en-US" sz="2000" dirty="0" smtClean="0"/>
              <a:t>The </a:t>
            </a:r>
            <a:r>
              <a:rPr lang="en-US" sz="2000" dirty="0"/>
              <a:t>outputs of </a:t>
            </a:r>
            <a:r>
              <a:rPr lang="en-US" sz="2000" dirty="0" smtClean="0"/>
              <a:t> 3 Regional </a:t>
            </a:r>
            <a:r>
              <a:rPr lang="en-US" sz="2000" dirty="0"/>
              <a:t>Climate Models (RCMs), </a:t>
            </a:r>
            <a:r>
              <a:rPr lang="en-US" sz="2000" dirty="0" smtClean="0"/>
              <a:t>KNMI,  </a:t>
            </a:r>
            <a:r>
              <a:rPr lang="en-US" sz="2000" dirty="0"/>
              <a:t>RegCM3</a:t>
            </a:r>
            <a:r>
              <a:rPr lang="en-US" sz="2000" dirty="0" smtClean="0"/>
              <a:t>, CLM </a:t>
            </a:r>
            <a:r>
              <a:rPr lang="en-US" sz="2000" dirty="0"/>
              <a:t>demonstrated </a:t>
            </a:r>
            <a:r>
              <a:rPr lang="en-US" sz="2000" u="sng" dirty="0"/>
              <a:t>a decrease of the future precipitations varying </a:t>
            </a:r>
            <a:r>
              <a:rPr lang="en-US" sz="2000" dirty="0"/>
              <a:t>from 50 mm to 150 mm compared to the historic period of 1970 to 1989 </a:t>
            </a:r>
            <a:r>
              <a:rPr lang="en-US" sz="2000" i="1" dirty="0" smtClean="0"/>
              <a:t>(800mm</a:t>
            </a:r>
            <a:r>
              <a:rPr lang="en-US" sz="2000" dirty="0" smtClean="0"/>
              <a:t>) (5-15% decrease).</a:t>
            </a:r>
          </a:p>
          <a:p>
            <a:endParaRPr lang="en-US" sz="2000" dirty="0"/>
          </a:p>
        </p:txBody>
      </p:sp>
      <p:pic>
        <p:nvPicPr>
          <p:cNvPr id="9" name="Picture 8"/>
          <p:cNvPicPr/>
          <p:nvPr/>
        </p:nvPicPr>
        <p:blipFill>
          <a:blip r:embed="rId2" cstate="print"/>
          <a:srcRect t="9967"/>
          <a:stretch>
            <a:fillRect/>
          </a:stretch>
        </p:blipFill>
        <p:spPr bwMode="auto">
          <a:xfrm>
            <a:off x="304800" y="3639820"/>
            <a:ext cx="6120130" cy="3218180"/>
          </a:xfrm>
          <a:prstGeom prst="rect">
            <a:avLst/>
          </a:prstGeom>
          <a:noFill/>
          <a:ln w="9525">
            <a:noFill/>
            <a:miter lim="800000"/>
            <a:headEnd/>
            <a:tailEnd/>
          </a:ln>
        </p:spPr>
      </p:pic>
      <p:sp>
        <p:nvSpPr>
          <p:cNvPr id="10" name="Rectangle 9"/>
          <p:cNvSpPr/>
          <p:nvPr/>
        </p:nvSpPr>
        <p:spPr>
          <a:xfrm>
            <a:off x="6424930" y="4613828"/>
            <a:ext cx="2719070" cy="1600438"/>
          </a:xfrm>
          <a:prstGeom prst="rect">
            <a:avLst/>
          </a:prstGeom>
        </p:spPr>
        <p:txBody>
          <a:bodyPr wrap="square">
            <a:spAutoFit/>
          </a:bodyPr>
          <a:lstStyle/>
          <a:p>
            <a:pPr>
              <a:spcBef>
                <a:spcPts val="1300"/>
              </a:spcBef>
              <a:spcAft>
                <a:spcPts val="1300"/>
              </a:spcAft>
            </a:pPr>
            <a:r>
              <a:rPr lang="en-GB" sz="1400" i="1" dirty="0">
                <a:ea typeface="Times New Roman" panose="02020603050405020304" pitchFamily="18" charset="0"/>
              </a:rPr>
              <a:t>Fig. Annual precipitation differences (model – observations) during the reference period (upper row). Future annual precipitation changes (future – reference period) for the grid points in the domain of study (lower row).</a:t>
            </a:r>
            <a:endParaRPr lang="en-US" sz="1400" i="1" dirty="0">
              <a:effectLst/>
              <a:ea typeface="Times New Roman" panose="02020603050405020304" pitchFamily="18" charset="0"/>
            </a:endParaRPr>
          </a:p>
        </p:txBody>
      </p:sp>
    </p:spTree>
    <p:extLst>
      <p:ext uri="{BB962C8B-B14F-4D97-AF65-F5344CB8AC3E}">
        <p14:creationId xmlns:p14="http://schemas.microsoft.com/office/powerpoint/2010/main" val="401499835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Climate change </a:t>
            </a:r>
            <a:r>
              <a:rPr lang="en-US" sz="3200" b="1" dirty="0" smtClean="0">
                <a:solidFill>
                  <a:schemeClr val="bg1"/>
                </a:solidFill>
              </a:rPr>
              <a:t>implications</a:t>
            </a:r>
            <a:endParaRPr lang="en-US" sz="3200" b="1" dirty="0">
              <a:solidFill>
                <a:schemeClr val="bg1"/>
              </a:solidFill>
            </a:endParaRPr>
          </a:p>
        </p:txBody>
      </p:sp>
      <p:sp>
        <p:nvSpPr>
          <p:cNvPr id="7" name="Rectangle 6"/>
          <p:cNvSpPr/>
          <p:nvPr/>
        </p:nvSpPr>
        <p:spPr>
          <a:xfrm>
            <a:off x="154782" y="1052514"/>
            <a:ext cx="8762999" cy="1107996"/>
          </a:xfrm>
          <a:prstGeom prst="rect">
            <a:avLst/>
          </a:prstGeom>
        </p:spPr>
        <p:txBody>
          <a:bodyPr wrap="square">
            <a:spAutoFit/>
          </a:bodyPr>
          <a:lstStyle/>
          <a:p>
            <a:r>
              <a:rPr lang="en-US" sz="2200" b="1" u="sng" dirty="0"/>
              <a:t>Mesta/</a:t>
            </a:r>
            <a:r>
              <a:rPr lang="en-US" sz="2200" b="1" u="sng" dirty="0" err="1"/>
              <a:t>Nestos</a:t>
            </a:r>
            <a:r>
              <a:rPr lang="en-US" sz="2200" b="1" u="sng" dirty="0"/>
              <a:t> </a:t>
            </a:r>
            <a:r>
              <a:rPr lang="en-US" sz="2200" b="1" u="sng" dirty="0" smtClean="0"/>
              <a:t>basin</a:t>
            </a:r>
            <a:endParaRPr lang="en-US" sz="2200" b="1" u="sng" dirty="0"/>
          </a:p>
          <a:p>
            <a:endParaRPr lang="en-US" sz="2200" dirty="0"/>
          </a:p>
          <a:p>
            <a:endParaRPr lang="en-US" sz="2200" dirty="0"/>
          </a:p>
        </p:txBody>
      </p:sp>
      <p:sp>
        <p:nvSpPr>
          <p:cNvPr id="8" name="Rectangle 7"/>
          <p:cNvSpPr/>
          <p:nvPr/>
        </p:nvSpPr>
        <p:spPr>
          <a:xfrm>
            <a:off x="154782" y="1508673"/>
            <a:ext cx="8989218" cy="1015663"/>
          </a:xfrm>
          <a:prstGeom prst="rect">
            <a:avLst/>
          </a:prstGeom>
        </p:spPr>
        <p:txBody>
          <a:bodyPr wrap="square">
            <a:spAutoFit/>
          </a:bodyPr>
          <a:lstStyle/>
          <a:p>
            <a:r>
              <a:rPr lang="en-US" sz="2000" dirty="0"/>
              <a:t>Runoff: Based on the CLM regional climate model, a decrease of 14.2% and 23.4% of the average inflows volumes till 2075, for the climate change emission scenarios B1 and A1B respectively is projected. </a:t>
            </a:r>
          </a:p>
        </p:txBody>
      </p:sp>
      <p:pic>
        <p:nvPicPr>
          <p:cNvPr id="2" name="Picture 1"/>
          <p:cNvPicPr>
            <a:picLocks noChangeAspect="1"/>
          </p:cNvPicPr>
          <p:nvPr/>
        </p:nvPicPr>
        <p:blipFill>
          <a:blip r:embed="rId2"/>
          <a:stretch>
            <a:fillRect/>
          </a:stretch>
        </p:blipFill>
        <p:spPr>
          <a:xfrm>
            <a:off x="457200" y="3013152"/>
            <a:ext cx="4953000" cy="2846915"/>
          </a:xfrm>
          <a:prstGeom prst="rect">
            <a:avLst/>
          </a:prstGeom>
        </p:spPr>
      </p:pic>
      <p:sp>
        <p:nvSpPr>
          <p:cNvPr id="5" name="Rectangle 4"/>
          <p:cNvSpPr/>
          <p:nvPr/>
        </p:nvSpPr>
        <p:spPr>
          <a:xfrm>
            <a:off x="5562600" y="5105400"/>
            <a:ext cx="3505200" cy="954107"/>
          </a:xfrm>
          <a:prstGeom prst="rect">
            <a:avLst/>
          </a:prstGeom>
        </p:spPr>
        <p:txBody>
          <a:bodyPr wrap="square">
            <a:spAutoFit/>
          </a:bodyPr>
          <a:lstStyle/>
          <a:p>
            <a:pPr>
              <a:spcBef>
                <a:spcPts val="1300"/>
              </a:spcBef>
              <a:spcAft>
                <a:spcPts val="1300"/>
              </a:spcAft>
            </a:pPr>
            <a:r>
              <a:rPr lang="en-US" sz="1400" i="1" dirty="0">
                <a:ea typeface="Times New Roman" panose="02020603050405020304" pitchFamily="18" charset="0"/>
              </a:rPr>
              <a:t>Fig. Water inflows from Bulgaria to Greece for the Ref and A1B climate scenarios. 29% inflow from Bulgaria refers to the bilateral agreement between the two </a:t>
            </a:r>
            <a:r>
              <a:rPr lang="en-US" sz="1400" i="1" dirty="0" smtClean="0">
                <a:ea typeface="Times New Roman" panose="02020603050405020304" pitchFamily="18" charset="0"/>
              </a:rPr>
              <a:t>countries </a:t>
            </a:r>
            <a:endParaRPr lang="en-US" sz="1400" i="1" dirty="0">
              <a:ea typeface="Times New Roman" panose="02020603050405020304" pitchFamily="18" charset="0"/>
            </a:endParaRPr>
          </a:p>
        </p:txBody>
      </p:sp>
      <p:sp>
        <p:nvSpPr>
          <p:cNvPr id="3" name="TextBox 2"/>
          <p:cNvSpPr txBox="1"/>
          <p:nvPr/>
        </p:nvSpPr>
        <p:spPr>
          <a:xfrm>
            <a:off x="881987" y="6421381"/>
            <a:ext cx="6844219" cy="369332"/>
          </a:xfrm>
          <a:prstGeom prst="rect">
            <a:avLst/>
          </a:prstGeom>
          <a:noFill/>
        </p:spPr>
        <p:txBody>
          <a:bodyPr wrap="square" rtlCol="0">
            <a:spAutoFit/>
          </a:bodyPr>
          <a:lstStyle/>
          <a:p>
            <a:r>
              <a:rPr lang="en-US" dirty="0" smtClean="0"/>
              <a:t>The agreement’s condition of 29% may not be </a:t>
            </a:r>
            <a:r>
              <a:rPr lang="en-US" dirty="0" err="1" smtClean="0"/>
              <a:t>fullfilled</a:t>
            </a:r>
            <a:endParaRPr lang="en-US" dirty="0"/>
          </a:p>
        </p:txBody>
      </p:sp>
    </p:spTree>
    <p:extLst>
      <p:ext uri="{BB962C8B-B14F-4D97-AF65-F5344CB8AC3E}">
        <p14:creationId xmlns:p14="http://schemas.microsoft.com/office/powerpoint/2010/main" val="183392941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Climate change </a:t>
            </a:r>
            <a:r>
              <a:rPr lang="en-US" sz="3200" b="1" dirty="0" smtClean="0">
                <a:solidFill>
                  <a:schemeClr val="bg1"/>
                </a:solidFill>
              </a:rPr>
              <a:t>implications to hydropower production</a:t>
            </a:r>
            <a:endParaRPr lang="en-US" sz="3200" b="1" dirty="0">
              <a:solidFill>
                <a:schemeClr val="bg1"/>
              </a:solidFill>
            </a:endParaRPr>
          </a:p>
        </p:txBody>
      </p:sp>
      <p:sp>
        <p:nvSpPr>
          <p:cNvPr id="7" name="Rectangle 6"/>
          <p:cNvSpPr/>
          <p:nvPr/>
        </p:nvSpPr>
        <p:spPr>
          <a:xfrm>
            <a:off x="154782" y="1070155"/>
            <a:ext cx="8762999" cy="1107996"/>
          </a:xfrm>
          <a:prstGeom prst="rect">
            <a:avLst/>
          </a:prstGeom>
        </p:spPr>
        <p:txBody>
          <a:bodyPr wrap="square">
            <a:spAutoFit/>
          </a:bodyPr>
          <a:lstStyle/>
          <a:p>
            <a:r>
              <a:rPr lang="en-US" sz="2200" b="1" u="sng" dirty="0"/>
              <a:t>Mesta/Nestos basin</a:t>
            </a:r>
          </a:p>
          <a:p>
            <a:endParaRPr lang="en-US" sz="2200" dirty="0"/>
          </a:p>
          <a:p>
            <a:endParaRPr lang="en-US" sz="2200" dirty="0"/>
          </a:p>
        </p:txBody>
      </p:sp>
      <p:sp>
        <p:nvSpPr>
          <p:cNvPr id="8" name="Rectangle 7"/>
          <p:cNvSpPr/>
          <p:nvPr/>
        </p:nvSpPr>
        <p:spPr>
          <a:xfrm>
            <a:off x="154782" y="1508673"/>
            <a:ext cx="8989218" cy="1323439"/>
          </a:xfrm>
          <a:prstGeom prst="rect">
            <a:avLst/>
          </a:prstGeom>
        </p:spPr>
        <p:txBody>
          <a:bodyPr wrap="square">
            <a:spAutoFit/>
          </a:bodyPr>
          <a:lstStyle/>
          <a:p>
            <a:r>
              <a:rPr lang="en-US" sz="2000" dirty="0"/>
              <a:t>Power production: The feasibility study under climate change conditions of a new hydropower project showed that for the period of 2037 to 2046, the averaged produced energy will be almost 2.0 </a:t>
            </a:r>
            <a:r>
              <a:rPr lang="en-US" sz="2000" dirty="0" err="1"/>
              <a:t>GWh</a:t>
            </a:r>
            <a:r>
              <a:rPr lang="en-US" sz="2000" dirty="0"/>
              <a:t>, while the average monthly energy production under normal conditions would be between 3.6 </a:t>
            </a:r>
            <a:r>
              <a:rPr lang="en-US" sz="2000" dirty="0" err="1"/>
              <a:t>GWh</a:t>
            </a:r>
            <a:r>
              <a:rPr lang="en-US" sz="2000" dirty="0"/>
              <a:t> to 4.3 </a:t>
            </a:r>
            <a:r>
              <a:rPr lang="en-US" sz="2000" dirty="0" err="1"/>
              <a:t>GWh</a:t>
            </a:r>
            <a:r>
              <a:rPr lang="en-US" sz="2000" dirty="0"/>
              <a:t>. </a:t>
            </a:r>
          </a:p>
        </p:txBody>
      </p:sp>
      <p:sp>
        <p:nvSpPr>
          <p:cNvPr id="5" name="Rectangle 4"/>
          <p:cNvSpPr/>
          <p:nvPr/>
        </p:nvSpPr>
        <p:spPr>
          <a:xfrm>
            <a:off x="6172200" y="5464330"/>
            <a:ext cx="2971800" cy="1169551"/>
          </a:xfrm>
          <a:prstGeom prst="rect">
            <a:avLst/>
          </a:prstGeom>
        </p:spPr>
        <p:txBody>
          <a:bodyPr wrap="square">
            <a:spAutoFit/>
          </a:bodyPr>
          <a:lstStyle/>
          <a:p>
            <a:pPr>
              <a:spcBef>
                <a:spcPts val="1300"/>
              </a:spcBef>
              <a:spcAft>
                <a:spcPts val="1300"/>
              </a:spcAft>
            </a:pPr>
            <a:r>
              <a:rPr lang="en-US" sz="1400" i="1" dirty="0">
                <a:ea typeface="Times New Roman" panose="02020603050405020304" pitchFamily="18" charset="0"/>
              </a:rPr>
              <a:t>Fig. Fluctuations of stocked water in a reservoir (blue curve) and correlation to the produced energy (red curve) for the time period 2021-2050 under climate change conditions.</a:t>
            </a:r>
          </a:p>
        </p:txBody>
      </p:sp>
      <p:pic>
        <p:nvPicPr>
          <p:cNvPr id="9" name="Picture 8" descr="G:\PUBLICATIONS\JOURNALS\Fresenius Environmental Bulletin\2016_from_mykonos\Figures\figure4c.tif"/>
          <p:cNvPicPr/>
          <p:nvPr/>
        </p:nvPicPr>
        <p:blipFill>
          <a:blip r:embed="rId2" cstate="print"/>
          <a:srcRect/>
          <a:stretch>
            <a:fillRect/>
          </a:stretch>
        </p:blipFill>
        <p:spPr bwMode="auto">
          <a:xfrm>
            <a:off x="179388" y="3139890"/>
            <a:ext cx="5992812" cy="3493992"/>
          </a:xfrm>
          <a:prstGeom prst="rect">
            <a:avLst/>
          </a:prstGeom>
          <a:noFill/>
          <a:ln w="9525">
            <a:noFill/>
            <a:miter lim="800000"/>
            <a:headEnd/>
            <a:tailEnd/>
          </a:ln>
        </p:spPr>
      </p:pic>
    </p:spTree>
    <p:extLst>
      <p:ext uri="{BB962C8B-B14F-4D97-AF65-F5344CB8AC3E}">
        <p14:creationId xmlns:p14="http://schemas.microsoft.com/office/powerpoint/2010/main" val="5117302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Climate change </a:t>
            </a:r>
            <a:r>
              <a:rPr lang="en-US" sz="3200" b="1" dirty="0" smtClean="0">
                <a:solidFill>
                  <a:schemeClr val="bg1"/>
                </a:solidFill>
              </a:rPr>
              <a:t>implications in the different </a:t>
            </a:r>
          </a:p>
          <a:p>
            <a:pPr algn="ctr"/>
            <a:r>
              <a:rPr lang="en-US" sz="3200" b="1" dirty="0" smtClean="0">
                <a:solidFill>
                  <a:schemeClr val="bg1"/>
                </a:solidFill>
              </a:rPr>
              <a:t>sectors</a:t>
            </a:r>
            <a:endParaRPr lang="en-US" sz="3200" b="1" dirty="0">
              <a:solidFill>
                <a:schemeClr val="bg1"/>
              </a:solidFill>
            </a:endParaRPr>
          </a:p>
        </p:txBody>
      </p:sp>
      <p:sp>
        <p:nvSpPr>
          <p:cNvPr id="7" name="Rectangle 6"/>
          <p:cNvSpPr/>
          <p:nvPr/>
        </p:nvSpPr>
        <p:spPr>
          <a:xfrm>
            <a:off x="154782" y="1052514"/>
            <a:ext cx="8762999" cy="1107996"/>
          </a:xfrm>
          <a:prstGeom prst="rect">
            <a:avLst/>
          </a:prstGeom>
        </p:spPr>
        <p:txBody>
          <a:bodyPr wrap="square">
            <a:spAutoFit/>
          </a:bodyPr>
          <a:lstStyle/>
          <a:p>
            <a:r>
              <a:rPr lang="en-US" sz="2200" b="1" u="sng" dirty="0"/>
              <a:t>Struma/</a:t>
            </a:r>
            <a:r>
              <a:rPr lang="en-US" sz="2200" b="1" u="sng" dirty="0" err="1"/>
              <a:t>Strymon</a:t>
            </a:r>
            <a:r>
              <a:rPr lang="en-US" sz="2200" b="1" u="sng" dirty="0"/>
              <a:t> basin</a:t>
            </a:r>
          </a:p>
          <a:p>
            <a:endParaRPr lang="en-US" sz="2200" dirty="0"/>
          </a:p>
          <a:p>
            <a:endParaRPr lang="en-US" sz="2200" dirty="0"/>
          </a:p>
        </p:txBody>
      </p:sp>
      <p:sp>
        <p:nvSpPr>
          <p:cNvPr id="8" name="Rectangle 7"/>
          <p:cNvSpPr/>
          <p:nvPr/>
        </p:nvSpPr>
        <p:spPr>
          <a:xfrm>
            <a:off x="154782" y="1508673"/>
            <a:ext cx="8989218" cy="3477875"/>
          </a:xfrm>
          <a:prstGeom prst="rect">
            <a:avLst/>
          </a:prstGeom>
        </p:spPr>
        <p:txBody>
          <a:bodyPr wrap="square">
            <a:spAutoFit/>
          </a:bodyPr>
          <a:lstStyle/>
          <a:p>
            <a:r>
              <a:rPr lang="en-US" sz="2000" dirty="0"/>
              <a:t>Based on the ALADIN model projections for the A1B scenario</a:t>
            </a:r>
            <a:r>
              <a:rPr lang="en-US" sz="2000" b="1" dirty="0">
                <a:solidFill>
                  <a:srgbClr val="F2D908"/>
                </a:solidFill>
              </a:rPr>
              <a:t>, the runoff </a:t>
            </a:r>
            <a:r>
              <a:rPr lang="en-US" sz="2000" dirty="0"/>
              <a:t>at the </a:t>
            </a:r>
            <a:r>
              <a:rPr lang="en-US" sz="2000" dirty="0" err="1"/>
              <a:t>Sedelska</a:t>
            </a:r>
            <a:r>
              <a:rPr lang="en-US" sz="2000" dirty="0"/>
              <a:t> River (main tributary of Struma River) mouth is estimated </a:t>
            </a:r>
            <a:r>
              <a:rPr lang="en-US" sz="2000" b="1" dirty="0">
                <a:solidFill>
                  <a:schemeClr val="accent1"/>
                </a:solidFill>
              </a:rPr>
              <a:t>about 15-16 % and 21% lower for the future periods 2021-2050 and 2071-2100 </a:t>
            </a:r>
            <a:r>
              <a:rPr lang="en-US" sz="2000" dirty="0"/>
              <a:t>respectively, in comparison to the period 1961-1990 (</a:t>
            </a:r>
            <a:r>
              <a:rPr lang="en-US" sz="2000" i="1" dirty="0" err="1"/>
              <a:t>Niagolov</a:t>
            </a:r>
            <a:r>
              <a:rPr lang="en-US" sz="2000" i="1" dirty="0"/>
              <a:t> et al. 2017</a:t>
            </a:r>
            <a:r>
              <a:rPr lang="en-US" sz="2000" dirty="0"/>
              <a:t>). </a:t>
            </a:r>
          </a:p>
          <a:p>
            <a:endParaRPr lang="en-US" sz="2000" dirty="0"/>
          </a:p>
          <a:p>
            <a:r>
              <a:rPr lang="en-US" sz="2000" i="1" dirty="0" err="1"/>
              <a:t>Doulgeris</a:t>
            </a:r>
            <a:r>
              <a:rPr lang="en-US" sz="2000" i="1" dirty="0"/>
              <a:t> et al. (2016)</a:t>
            </a:r>
            <a:r>
              <a:rPr lang="en-US" sz="2000" dirty="0"/>
              <a:t> demonstrate that climate change </a:t>
            </a:r>
            <a:r>
              <a:rPr lang="en-US" sz="2000" b="1" dirty="0">
                <a:solidFill>
                  <a:srgbClr val="F2D908"/>
                </a:solidFill>
              </a:rPr>
              <a:t>will affect the stocked water volumes availability in an artificial reservoir</a:t>
            </a:r>
            <a:r>
              <a:rPr lang="en-US" sz="2000" dirty="0"/>
              <a:t> that is </a:t>
            </a:r>
            <a:r>
              <a:rPr lang="en-US" sz="2000" b="1" dirty="0">
                <a:solidFill>
                  <a:srgbClr val="F2D908"/>
                </a:solidFill>
              </a:rPr>
              <a:t>used for the irrigation </a:t>
            </a:r>
            <a:r>
              <a:rPr lang="en-US" sz="2000" dirty="0"/>
              <a:t>of the plain. The current average water level in the lake is 32.6 m and the surface area is 55.4 km</a:t>
            </a:r>
            <a:r>
              <a:rPr lang="en-US" sz="2000" baseline="30000" dirty="0"/>
              <a:t>2</a:t>
            </a:r>
            <a:r>
              <a:rPr lang="en-US" sz="2000" dirty="0"/>
              <a:t>, while for the climate scenarios and future periods of A1B/2070–2100 and A2/2070–2100, the average water level is reduced to 31.9, and 31.8 m respectively, and the lake’s surface is reduced to 48.9, and 47.7 km</a:t>
            </a:r>
            <a:r>
              <a:rPr lang="en-US" sz="2000" baseline="30000" dirty="0"/>
              <a:t>2</a:t>
            </a:r>
            <a:r>
              <a:rPr lang="en-US" sz="2000" dirty="0"/>
              <a:t> respectively.</a:t>
            </a:r>
          </a:p>
        </p:txBody>
      </p:sp>
    </p:spTree>
    <p:extLst>
      <p:ext uri="{BB962C8B-B14F-4D97-AF65-F5344CB8AC3E}">
        <p14:creationId xmlns:p14="http://schemas.microsoft.com/office/powerpoint/2010/main" val="40526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Climate change implications</a:t>
            </a:r>
          </a:p>
        </p:txBody>
      </p:sp>
      <p:sp>
        <p:nvSpPr>
          <p:cNvPr id="7" name="Rectangle 6"/>
          <p:cNvSpPr/>
          <p:nvPr/>
        </p:nvSpPr>
        <p:spPr>
          <a:xfrm>
            <a:off x="154782" y="1052514"/>
            <a:ext cx="8762999" cy="1107996"/>
          </a:xfrm>
          <a:prstGeom prst="rect">
            <a:avLst/>
          </a:prstGeom>
        </p:spPr>
        <p:txBody>
          <a:bodyPr wrap="square">
            <a:spAutoFit/>
          </a:bodyPr>
          <a:lstStyle/>
          <a:p>
            <a:r>
              <a:rPr lang="en-US" sz="2200" b="1" u="sng" dirty="0"/>
              <a:t>Maritsa/ Evros/</a:t>
            </a:r>
            <a:r>
              <a:rPr lang="en-US" sz="2200" b="1" u="sng" dirty="0" err="1"/>
              <a:t>Meric</a:t>
            </a:r>
            <a:endParaRPr lang="en-US" sz="2200" b="1" u="sng" dirty="0"/>
          </a:p>
          <a:p>
            <a:endParaRPr lang="en-US" sz="2200" dirty="0"/>
          </a:p>
          <a:p>
            <a:endParaRPr lang="en-US" sz="2200" dirty="0"/>
          </a:p>
        </p:txBody>
      </p:sp>
      <p:sp>
        <p:nvSpPr>
          <p:cNvPr id="8" name="Rectangle 7"/>
          <p:cNvSpPr/>
          <p:nvPr/>
        </p:nvSpPr>
        <p:spPr>
          <a:xfrm>
            <a:off x="154782" y="1508673"/>
            <a:ext cx="5179218" cy="5016758"/>
          </a:xfrm>
          <a:prstGeom prst="rect">
            <a:avLst/>
          </a:prstGeom>
        </p:spPr>
        <p:txBody>
          <a:bodyPr wrap="square">
            <a:spAutoFit/>
          </a:bodyPr>
          <a:lstStyle/>
          <a:p>
            <a:r>
              <a:rPr lang="en-US" sz="2000" dirty="0"/>
              <a:t>In the Maritsa/Evros/</a:t>
            </a:r>
            <a:r>
              <a:rPr lang="en-US" sz="2000" dirty="0" err="1"/>
              <a:t>Meric</a:t>
            </a:r>
            <a:r>
              <a:rPr lang="en-US" sz="2000" dirty="0"/>
              <a:t> basin, and in particular in the Bulgarian part of the watershed a significant number of big dams (&gt;15) controls the 37.5% of the runoff.</a:t>
            </a:r>
          </a:p>
          <a:p>
            <a:r>
              <a:rPr lang="en-US" sz="2000" dirty="0"/>
              <a:t>Currently, Bulgaria and Turkey have developed an operational river basin flood forecasting and early warning system for the </a:t>
            </a:r>
            <a:r>
              <a:rPr lang="en-US" sz="2000" dirty="0" err="1"/>
              <a:t>Tundja</a:t>
            </a:r>
            <a:r>
              <a:rPr lang="en-US" sz="2000" dirty="0"/>
              <a:t> River Basin, also an important tributary of the Maritsa/Evros/</a:t>
            </a:r>
            <a:r>
              <a:rPr lang="en-US" sz="2000" dirty="0" err="1"/>
              <a:t>Meric</a:t>
            </a:r>
            <a:r>
              <a:rPr lang="en-US" sz="2000" dirty="0"/>
              <a:t> basin. Thus, Greece should take advantage of the existing facilities.</a:t>
            </a:r>
          </a:p>
          <a:p>
            <a:endParaRPr lang="en-US" sz="2000" dirty="0"/>
          </a:p>
          <a:p>
            <a:r>
              <a:rPr lang="en-US" sz="2000" dirty="0"/>
              <a:t>The further degradation of the Evros River water quality in case of climate change is also very likely to be happen in case of no coordinated and cooperative management plans. </a:t>
            </a:r>
          </a:p>
        </p:txBody>
      </p:sp>
      <p:pic>
        <p:nvPicPr>
          <p:cNvPr id="2" name="Picture 1"/>
          <p:cNvPicPr>
            <a:picLocks noChangeAspect="1"/>
          </p:cNvPicPr>
          <p:nvPr/>
        </p:nvPicPr>
        <p:blipFill>
          <a:blip r:embed="rId2"/>
          <a:stretch>
            <a:fillRect/>
          </a:stretch>
        </p:blipFill>
        <p:spPr>
          <a:xfrm>
            <a:off x="5943600" y="1371600"/>
            <a:ext cx="2743200" cy="5050302"/>
          </a:xfrm>
          <a:prstGeom prst="rect">
            <a:avLst/>
          </a:prstGeom>
        </p:spPr>
      </p:pic>
    </p:spTree>
    <p:extLst>
      <p:ext uri="{BB962C8B-B14F-4D97-AF65-F5344CB8AC3E}">
        <p14:creationId xmlns:p14="http://schemas.microsoft.com/office/powerpoint/2010/main" val="34064233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Climate change implications</a:t>
            </a:r>
          </a:p>
        </p:txBody>
      </p:sp>
      <p:sp>
        <p:nvSpPr>
          <p:cNvPr id="7" name="Rectangle 6"/>
          <p:cNvSpPr/>
          <p:nvPr/>
        </p:nvSpPr>
        <p:spPr>
          <a:xfrm>
            <a:off x="154782" y="1052514"/>
            <a:ext cx="8762999" cy="1107996"/>
          </a:xfrm>
          <a:prstGeom prst="rect">
            <a:avLst/>
          </a:prstGeom>
        </p:spPr>
        <p:txBody>
          <a:bodyPr wrap="square">
            <a:spAutoFit/>
          </a:bodyPr>
          <a:lstStyle/>
          <a:p>
            <a:r>
              <a:rPr lang="en-US" sz="2200" b="1" u="sng" dirty="0"/>
              <a:t>Vardar/Axios</a:t>
            </a:r>
          </a:p>
          <a:p>
            <a:endParaRPr lang="en-US" sz="2200" dirty="0"/>
          </a:p>
          <a:p>
            <a:endParaRPr lang="en-US" sz="2200" dirty="0"/>
          </a:p>
        </p:txBody>
      </p:sp>
      <p:sp>
        <p:nvSpPr>
          <p:cNvPr id="8" name="Rectangle 7"/>
          <p:cNvSpPr/>
          <p:nvPr/>
        </p:nvSpPr>
        <p:spPr>
          <a:xfrm>
            <a:off x="154782" y="1508673"/>
            <a:ext cx="4989909" cy="4832092"/>
          </a:xfrm>
          <a:prstGeom prst="rect">
            <a:avLst/>
          </a:prstGeom>
        </p:spPr>
        <p:txBody>
          <a:bodyPr wrap="square">
            <a:spAutoFit/>
          </a:bodyPr>
          <a:lstStyle/>
          <a:p>
            <a:pPr marL="342900" indent="-342900">
              <a:buFont typeface="Wingdings" charset="2"/>
              <a:buChar char="ü"/>
            </a:pPr>
            <a:r>
              <a:rPr lang="en-US" sz="2000" dirty="0"/>
              <a:t>N</a:t>
            </a:r>
            <a:r>
              <a:rPr lang="en-US" sz="2000" dirty="0" smtClean="0"/>
              <a:t>egative </a:t>
            </a:r>
            <a:r>
              <a:rPr lang="en-US" sz="2000" dirty="0"/>
              <a:t>impacts on the already degraded water quality mainly due to decreased streamflows and </a:t>
            </a:r>
            <a:r>
              <a:rPr lang="en-US" sz="2000" b="1" dirty="0">
                <a:solidFill>
                  <a:srgbClr val="F2D908"/>
                </a:solidFill>
              </a:rPr>
              <a:t>thus limited water volumes for dispersion and diffusion of the pollutants</a:t>
            </a:r>
            <a:r>
              <a:rPr lang="en-US" sz="2000" b="1" dirty="0" smtClean="0">
                <a:solidFill>
                  <a:srgbClr val="F2D908"/>
                </a:solidFill>
              </a:rPr>
              <a:t>.</a:t>
            </a:r>
          </a:p>
          <a:p>
            <a:pPr marL="342900" indent="-342900">
              <a:buFont typeface="Wingdings" charset="2"/>
              <a:buChar char="ü"/>
            </a:pPr>
            <a:r>
              <a:rPr lang="en-US" sz="2000" b="1" dirty="0" smtClean="0">
                <a:solidFill>
                  <a:srgbClr val="F2D908"/>
                </a:solidFill>
              </a:rPr>
              <a:t> </a:t>
            </a:r>
            <a:r>
              <a:rPr lang="en-US" sz="2000" dirty="0"/>
              <a:t>Higher temperatures will reduce the dissolved oxygen content in water bodies.</a:t>
            </a:r>
          </a:p>
          <a:p>
            <a:endParaRPr lang="en-US" sz="800" dirty="0"/>
          </a:p>
          <a:p>
            <a:r>
              <a:rPr lang="en-US" sz="2000" dirty="0"/>
              <a:t>T</a:t>
            </a:r>
            <a:r>
              <a:rPr lang="en-US" sz="2000" dirty="0" smtClean="0"/>
              <a:t>he </a:t>
            </a:r>
            <a:r>
              <a:rPr lang="en-US" sz="2000" dirty="0"/>
              <a:t>RBMP </a:t>
            </a:r>
            <a:r>
              <a:rPr lang="en-US" sz="2000" dirty="0" smtClean="0"/>
              <a:t> </a:t>
            </a:r>
            <a:r>
              <a:rPr lang="en-US" sz="2000" dirty="0"/>
              <a:t>in </a:t>
            </a:r>
            <a:r>
              <a:rPr lang="en-US" sz="2000" dirty="0" smtClean="0"/>
              <a:t>Greece finds </a:t>
            </a:r>
            <a:r>
              <a:rPr lang="en-US" sz="2000" dirty="0"/>
              <a:t>the </a:t>
            </a:r>
            <a:r>
              <a:rPr lang="en-US" sz="2000" b="1" dirty="0">
                <a:solidFill>
                  <a:srgbClr val="F2D908"/>
                </a:solidFill>
              </a:rPr>
              <a:t>water that enters Greece is of good quality</a:t>
            </a:r>
            <a:r>
              <a:rPr lang="en-US" sz="2000" dirty="0"/>
              <a:t>. </a:t>
            </a:r>
            <a:r>
              <a:rPr lang="en-US" sz="2000" dirty="0" smtClean="0"/>
              <a:t>Due to the </a:t>
            </a:r>
            <a:r>
              <a:rPr lang="en-US" sz="2000" dirty="0"/>
              <a:t>operation of a WWTP in the </a:t>
            </a:r>
            <a:r>
              <a:rPr lang="en-US" sz="2000" dirty="0" err="1"/>
              <a:t>N.Macedonia</a:t>
            </a:r>
            <a:r>
              <a:rPr lang="en-US" sz="2000" dirty="0"/>
              <a:t> part at the </a:t>
            </a:r>
            <a:r>
              <a:rPr lang="en-US" sz="2000" dirty="0" smtClean="0"/>
              <a:t>borders and similar </a:t>
            </a:r>
            <a:r>
              <a:rPr lang="en-US" sz="2000" dirty="0"/>
              <a:t>projects, mainly funded by EU </a:t>
            </a:r>
            <a:r>
              <a:rPr lang="en-US" sz="2000" dirty="0" smtClean="0"/>
              <a:t>funds</a:t>
            </a:r>
          </a:p>
          <a:p>
            <a:r>
              <a:rPr lang="en-US" sz="2000" dirty="0" smtClean="0"/>
              <a:t> (</a:t>
            </a:r>
            <a:r>
              <a:rPr lang="en-US" sz="2000" dirty="0" err="1" smtClean="0"/>
              <a:t>EuropeAid</a:t>
            </a:r>
            <a:r>
              <a:rPr lang="en-US" sz="2000" dirty="0" smtClean="0"/>
              <a:t> program)</a:t>
            </a:r>
          </a:p>
          <a:p>
            <a:endParaRPr lang="en-US" sz="2000" dirty="0"/>
          </a:p>
        </p:txBody>
      </p:sp>
      <p:pic>
        <p:nvPicPr>
          <p:cNvPr id="9" name="Picture 8"/>
          <p:cNvPicPr/>
          <p:nvPr/>
        </p:nvPicPr>
        <p:blipFill rotWithShape="1">
          <a:blip r:embed="rId3">
            <a:extLst>
              <a:ext uri="{28A0092B-C50C-407E-A947-70E740481C1C}">
                <a14:useLocalDpi xmlns:a14="http://schemas.microsoft.com/office/drawing/2010/main" val="0"/>
              </a:ext>
            </a:extLst>
          </a:blip>
          <a:srcRect r="51887"/>
          <a:stretch/>
        </p:blipFill>
        <p:spPr bwMode="auto">
          <a:xfrm>
            <a:off x="5144691" y="1295400"/>
            <a:ext cx="3886200" cy="5410200"/>
          </a:xfrm>
          <a:prstGeom prst="rect">
            <a:avLst/>
          </a:prstGeom>
          <a:noFill/>
        </p:spPr>
      </p:pic>
    </p:spTree>
    <p:extLst>
      <p:ext uri="{BB962C8B-B14F-4D97-AF65-F5344CB8AC3E}">
        <p14:creationId xmlns:p14="http://schemas.microsoft.com/office/powerpoint/2010/main" val="39013050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800" b="1" dirty="0" smtClean="0"/>
              <a:t>Dependencies on legal framework</a:t>
            </a:r>
            <a:br>
              <a:rPr lang="en-US" sz="2800" b="1" dirty="0" smtClean="0"/>
            </a:br>
            <a:endParaRPr lang="en-US" b="1" dirty="0"/>
          </a:p>
        </p:txBody>
      </p:sp>
      <p:sp>
        <p:nvSpPr>
          <p:cNvPr id="3" name="Rectangle 2"/>
          <p:cNvSpPr/>
          <p:nvPr/>
        </p:nvSpPr>
        <p:spPr>
          <a:xfrm>
            <a:off x="779462" y="1200591"/>
            <a:ext cx="7405378" cy="5262980"/>
          </a:xfrm>
          <a:prstGeom prst="rect">
            <a:avLst/>
          </a:prstGeom>
        </p:spPr>
        <p:txBody>
          <a:bodyPr wrap="square">
            <a:spAutoFit/>
          </a:bodyPr>
          <a:lstStyle/>
          <a:p>
            <a:pPr marL="457200" indent="-457200">
              <a:buFont typeface="Wingdings" charset="2"/>
              <a:buChar char="ü"/>
            </a:pPr>
            <a:r>
              <a:rPr lang="en-US" sz="2800" dirty="0" err="1" smtClean="0"/>
              <a:t>Transboundary</a:t>
            </a:r>
            <a:r>
              <a:rPr lang="en-US" sz="2800" dirty="0" smtClean="0"/>
              <a:t> </a:t>
            </a:r>
            <a:r>
              <a:rPr lang="en-US" sz="2800" dirty="0"/>
              <a:t>cooperation on a regular basis is not </a:t>
            </a:r>
            <a:r>
              <a:rPr lang="en-US" sz="2800" dirty="0" smtClean="0"/>
              <a:t>observed.</a:t>
            </a:r>
          </a:p>
          <a:p>
            <a:pPr marL="457200" indent="-457200">
              <a:buFont typeface="Wingdings" charset="2"/>
              <a:buChar char="ü"/>
            </a:pPr>
            <a:endParaRPr lang="en-US" sz="2800" dirty="0"/>
          </a:p>
          <a:p>
            <a:pPr marL="457200" indent="-457200">
              <a:buFont typeface="Wingdings" charset="2"/>
              <a:buChar char="ü"/>
            </a:pPr>
            <a:r>
              <a:rPr lang="en-US" sz="2800" dirty="0" smtClean="0"/>
              <a:t> no </a:t>
            </a:r>
            <a:r>
              <a:rPr lang="en-US" sz="2800" dirty="0"/>
              <a:t>common legislative framework for cooperation. </a:t>
            </a:r>
            <a:r>
              <a:rPr lang="en-US" sz="2800" dirty="0" smtClean="0"/>
              <a:t>EU-non EU countries</a:t>
            </a:r>
          </a:p>
          <a:p>
            <a:pPr marL="457200" indent="-457200">
              <a:buFont typeface="Wingdings" charset="2"/>
              <a:buChar char="ü"/>
            </a:pPr>
            <a:endParaRPr lang="en-US" sz="2800" dirty="0" smtClean="0"/>
          </a:p>
          <a:p>
            <a:pPr marL="457200" indent="-457200">
              <a:buFont typeface="Wingdings" charset="2"/>
              <a:buChar char="ü"/>
            </a:pPr>
            <a:r>
              <a:rPr lang="en-US" sz="2800" dirty="0" smtClean="0"/>
              <a:t>the lack of </a:t>
            </a:r>
            <a:r>
              <a:rPr lang="en-US" sz="2800" dirty="0"/>
              <a:t>data exchange </a:t>
            </a:r>
            <a:r>
              <a:rPr lang="en-US" sz="2800" dirty="0" smtClean="0"/>
              <a:t>mechanism</a:t>
            </a:r>
          </a:p>
          <a:p>
            <a:pPr marL="457200" indent="-457200">
              <a:buFont typeface="Wingdings" charset="2"/>
              <a:buChar char="ü"/>
            </a:pPr>
            <a:endParaRPr lang="en-US" sz="2800" dirty="0" smtClean="0"/>
          </a:p>
          <a:p>
            <a:pPr marL="457200" indent="-457200">
              <a:buFont typeface="Wingdings" charset="2"/>
              <a:buChar char="ü"/>
            </a:pPr>
            <a:r>
              <a:rPr lang="en-US" sz="2800" dirty="0" smtClean="0"/>
              <a:t> </a:t>
            </a:r>
            <a:r>
              <a:rPr lang="en-US" sz="2800" dirty="0"/>
              <a:t>the unreliability of the exchanged data </a:t>
            </a:r>
            <a:endParaRPr lang="en-US" sz="2800" dirty="0" smtClean="0"/>
          </a:p>
          <a:p>
            <a:endParaRPr lang="en-US" sz="2800" dirty="0" smtClean="0"/>
          </a:p>
          <a:p>
            <a:pPr marL="457200" indent="-457200">
              <a:buFont typeface="Wingdings" charset="2"/>
              <a:buChar char="ü"/>
            </a:pPr>
            <a:r>
              <a:rPr lang="en-US" sz="2800" dirty="0" smtClean="0"/>
              <a:t> </a:t>
            </a:r>
            <a:r>
              <a:rPr lang="en-US" sz="2800" dirty="0"/>
              <a:t>lack of political </a:t>
            </a:r>
            <a:r>
              <a:rPr lang="en-US" sz="2800" dirty="0" smtClean="0"/>
              <a:t>will  to proceed to bilateral agreements </a:t>
            </a:r>
            <a:endParaRPr lang="en-US" sz="2800" dirty="0"/>
          </a:p>
        </p:txBody>
      </p:sp>
    </p:spTree>
    <p:extLst>
      <p:ext uri="{BB962C8B-B14F-4D97-AF65-F5344CB8AC3E}">
        <p14:creationId xmlns:p14="http://schemas.microsoft.com/office/powerpoint/2010/main" val="37650514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2800" b="1" dirty="0" smtClean="0"/>
              <a:t>Deficiencies on political issues </a:t>
            </a:r>
            <a:r>
              <a:rPr lang="el-GR" sz="2800" dirty="0" smtClean="0"/>
              <a:t/>
            </a:r>
            <a:br>
              <a:rPr lang="el-GR" sz="2800" dirty="0" smtClean="0"/>
            </a:br>
            <a:endParaRPr lang="en-US" dirty="0"/>
          </a:p>
        </p:txBody>
      </p:sp>
      <p:sp>
        <p:nvSpPr>
          <p:cNvPr id="5" name="Rectangle 4"/>
          <p:cNvSpPr/>
          <p:nvPr/>
        </p:nvSpPr>
        <p:spPr>
          <a:xfrm>
            <a:off x="451467" y="1120676"/>
            <a:ext cx="8156726" cy="4708981"/>
          </a:xfrm>
          <a:prstGeom prst="rect">
            <a:avLst/>
          </a:prstGeom>
        </p:spPr>
        <p:txBody>
          <a:bodyPr wrap="square">
            <a:spAutoFit/>
          </a:bodyPr>
          <a:lstStyle/>
          <a:p>
            <a:r>
              <a:rPr lang="en-US" sz="2000" b="1" dirty="0"/>
              <a:t>H</a:t>
            </a:r>
            <a:r>
              <a:rPr lang="en-US" sz="2000" b="1" dirty="0" smtClean="0"/>
              <a:t>istorically </a:t>
            </a:r>
            <a:r>
              <a:rPr lang="en-US" sz="2000" b="1" dirty="0"/>
              <a:t>poor relations between </a:t>
            </a:r>
            <a:r>
              <a:rPr lang="en-US" sz="2000" b="1" dirty="0">
                <a:solidFill>
                  <a:srgbClr val="F2D908"/>
                </a:solidFill>
              </a:rPr>
              <a:t>Turkey and </a:t>
            </a:r>
            <a:r>
              <a:rPr lang="en-US" sz="2000" b="1" dirty="0" smtClean="0">
                <a:solidFill>
                  <a:srgbClr val="F2D908"/>
                </a:solidFill>
              </a:rPr>
              <a:t>Greece</a:t>
            </a:r>
          </a:p>
          <a:p>
            <a:pPr marL="342900" indent="-342900">
              <a:buFont typeface="Wingdings" charset="2"/>
              <a:buChar char="Ø"/>
            </a:pPr>
            <a:r>
              <a:rPr lang="en-US" sz="2000" dirty="0" smtClean="0"/>
              <a:t>continuous </a:t>
            </a:r>
            <a:r>
              <a:rPr lang="en-US" sz="2000" dirty="0"/>
              <a:t>problems regarding the division of maritime zones in the Eastern Mediterranean </a:t>
            </a:r>
            <a:endParaRPr lang="en-US" sz="2000" dirty="0" smtClean="0"/>
          </a:p>
          <a:p>
            <a:pPr marL="342900" indent="-342900">
              <a:buFont typeface="Wingdings" charset="2"/>
              <a:buChar char="Ø"/>
            </a:pPr>
            <a:r>
              <a:rPr lang="en-US" sz="2000" dirty="0" smtClean="0"/>
              <a:t> </a:t>
            </a:r>
            <a:r>
              <a:rPr lang="en-US" sz="2000" dirty="0"/>
              <a:t>the Exclusive Economic Zone disputes </a:t>
            </a:r>
            <a:endParaRPr lang="en-US" sz="2000" dirty="0" smtClean="0"/>
          </a:p>
          <a:p>
            <a:r>
              <a:rPr lang="en-US" sz="2000" dirty="0" smtClean="0"/>
              <a:t> </a:t>
            </a:r>
            <a:r>
              <a:rPr lang="en-US" sz="2000" dirty="0"/>
              <a:t>cooperation between the two countries is less than </a:t>
            </a:r>
            <a:r>
              <a:rPr lang="en-US" sz="2000" dirty="0" smtClean="0"/>
              <a:t>satisfactory.</a:t>
            </a:r>
            <a:r>
              <a:rPr lang="el-GR" sz="2000" dirty="0" smtClean="0"/>
              <a:t> </a:t>
            </a:r>
          </a:p>
          <a:p>
            <a:endParaRPr lang="el-GR" sz="2000" dirty="0"/>
          </a:p>
          <a:p>
            <a:endParaRPr lang="el-GR" sz="2000" dirty="0" smtClean="0"/>
          </a:p>
          <a:p>
            <a:r>
              <a:rPr lang="en-US" sz="2000" dirty="0" smtClean="0">
                <a:solidFill>
                  <a:srgbClr val="F2D908"/>
                </a:solidFill>
              </a:rPr>
              <a:t>Greece </a:t>
            </a:r>
            <a:r>
              <a:rPr lang="en-US" sz="2000" dirty="0">
                <a:solidFill>
                  <a:srgbClr val="F2D908"/>
                </a:solidFill>
              </a:rPr>
              <a:t>and North Macedonia </a:t>
            </a:r>
            <a:r>
              <a:rPr lang="en-US" sz="2000" dirty="0"/>
              <a:t>had political disputes on </a:t>
            </a:r>
            <a:endParaRPr lang="en-US" sz="2000" dirty="0" smtClean="0"/>
          </a:p>
          <a:p>
            <a:pPr marL="342900" indent="-342900">
              <a:buFont typeface="Wingdings" charset="2"/>
              <a:buChar char="Ø"/>
            </a:pPr>
            <a:r>
              <a:rPr lang="en-US" sz="2000" dirty="0" smtClean="0"/>
              <a:t>the </a:t>
            </a:r>
            <a:r>
              <a:rPr lang="en-US" sz="2000" dirty="0"/>
              <a:t>constitutional name of the latter, an issue that had raised increased tension between the two countries. </a:t>
            </a:r>
            <a:endParaRPr lang="en-US" sz="2000" dirty="0" smtClean="0"/>
          </a:p>
          <a:p>
            <a:pPr marL="342900" indent="-342900">
              <a:buFont typeface="Wingdings" charset="2"/>
              <a:buChar char="Ø"/>
            </a:pPr>
            <a:r>
              <a:rPr lang="en-US" sz="2000" dirty="0" smtClean="0"/>
              <a:t>The </a:t>
            </a:r>
            <a:r>
              <a:rPr lang="en-US" sz="2000" dirty="0"/>
              <a:t>Greek veto to the accession of </a:t>
            </a:r>
            <a:r>
              <a:rPr lang="en-US" sz="2000" dirty="0" err="1"/>
              <a:t>exFYROM’s</a:t>
            </a:r>
            <a:r>
              <a:rPr lang="en-US" sz="2000" dirty="0"/>
              <a:t> candidacy to EU and NATO complicated the situation over a possible consultation for “low-politics” </a:t>
            </a:r>
            <a:r>
              <a:rPr lang="en-US" sz="2000" dirty="0" smtClean="0"/>
              <a:t>issues</a:t>
            </a:r>
          </a:p>
          <a:p>
            <a:pPr marL="342900" indent="-342900">
              <a:buFont typeface="Wingdings" charset="2"/>
              <a:buChar char="Ø"/>
            </a:pPr>
            <a:r>
              <a:rPr lang="en-US" sz="2000" dirty="0" smtClean="0"/>
              <a:t> </a:t>
            </a:r>
            <a:r>
              <a:rPr lang="en-US" sz="2000" dirty="0"/>
              <a:t>N</a:t>
            </a:r>
            <a:r>
              <a:rPr lang="en-US" sz="2000" dirty="0" smtClean="0"/>
              <a:t>o </a:t>
            </a:r>
            <a:r>
              <a:rPr lang="en-US" sz="2000" dirty="0"/>
              <a:t>diplomatic discussion were made for any </a:t>
            </a:r>
            <a:r>
              <a:rPr lang="en-US" sz="2000" dirty="0" smtClean="0"/>
              <a:t>kind.</a:t>
            </a:r>
          </a:p>
          <a:p>
            <a:endParaRPr lang="en-US" sz="2000" dirty="0" smtClean="0"/>
          </a:p>
        </p:txBody>
      </p:sp>
    </p:spTree>
    <p:extLst>
      <p:ext uri="{BB962C8B-B14F-4D97-AF65-F5344CB8AC3E}">
        <p14:creationId xmlns:p14="http://schemas.microsoft.com/office/powerpoint/2010/main" val="719703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304800"/>
            <a:ext cx="7772400" cy="838200"/>
          </a:xfrm>
        </p:spPr>
        <p:txBody>
          <a:bodyPr/>
          <a:lstStyle/>
          <a:p>
            <a:r>
              <a:rPr lang="en-US" sz="3600" b="1"/>
              <a:t>The Competition for Water</a:t>
            </a:r>
            <a:endParaRPr lang="en-US"/>
          </a:p>
        </p:txBody>
      </p:sp>
      <p:sp>
        <p:nvSpPr>
          <p:cNvPr id="57347" name="Rectangle 3"/>
          <p:cNvSpPr>
            <a:spLocks noGrp="1" noChangeArrowheads="1"/>
          </p:cNvSpPr>
          <p:nvPr>
            <p:ph type="body" idx="1"/>
          </p:nvPr>
        </p:nvSpPr>
        <p:spPr>
          <a:xfrm>
            <a:off x="912813" y="1600200"/>
            <a:ext cx="7315200" cy="4953000"/>
          </a:xfrm>
        </p:spPr>
        <p:txBody>
          <a:bodyPr/>
          <a:lstStyle/>
          <a:p>
            <a:pPr>
              <a:lnSpc>
                <a:spcPct val="130000"/>
              </a:lnSpc>
            </a:pPr>
            <a:r>
              <a:rPr lang="en-US"/>
              <a:t>Use vs. Use</a:t>
            </a:r>
          </a:p>
          <a:p>
            <a:pPr>
              <a:lnSpc>
                <a:spcPct val="130000"/>
              </a:lnSpc>
            </a:pPr>
            <a:r>
              <a:rPr lang="en-US"/>
              <a:t>Present vs. Future</a:t>
            </a:r>
          </a:p>
          <a:p>
            <a:pPr>
              <a:lnSpc>
                <a:spcPct val="130000"/>
              </a:lnSpc>
            </a:pPr>
            <a:r>
              <a:rPr lang="en-US"/>
              <a:t>Region vs. Region</a:t>
            </a:r>
          </a:p>
          <a:p>
            <a:pPr>
              <a:lnSpc>
                <a:spcPct val="130000"/>
              </a:lnSpc>
            </a:pPr>
            <a:r>
              <a:rPr lang="en-US"/>
              <a:t>Quantity vs. Quality</a:t>
            </a:r>
          </a:p>
          <a:p>
            <a:pPr>
              <a:lnSpc>
                <a:spcPct val="130000"/>
              </a:lnSpc>
            </a:pPr>
            <a:r>
              <a:rPr lang="en-US"/>
              <a:t>Water vs. Other Natural Resources</a:t>
            </a:r>
          </a:p>
          <a:p>
            <a:pPr>
              <a:lnSpc>
                <a:spcPct val="130000"/>
              </a:lnSpc>
            </a:pPr>
            <a:r>
              <a:rPr lang="en-US"/>
              <a:t>Water vs. Other Social Priorities</a:t>
            </a:r>
          </a:p>
        </p:txBody>
      </p:sp>
      <p:sp>
        <p:nvSpPr>
          <p:cNvPr id="57348" name="Line 4"/>
          <p:cNvSpPr>
            <a:spLocks noChangeShapeType="1"/>
          </p:cNvSpPr>
          <p:nvPr/>
        </p:nvSpPr>
        <p:spPr bwMode="auto">
          <a:xfrm>
            <a:off x="381000" y="1295400"/>
            <a:ext cx="8305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1620925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517" y="4789633"/>
            <a:ext cx="8755483" cy="1569660"/>
          </a:xfrm>
          <a:prstGeom prst="rect">
            <a:avLst/>
          </a:prstGeom>
        </p:spPr>
        <p:txBody>
          <a:bodyPr wrap="square">
            <a:spAutoFit/>
          </a:bodyPr>
          <a:lstStyle/>
          <a:p>
            <a:r>
              <a:rPr lang="en-US" sz="2400" dirty="0">
                <a:solidFill>
                  <a:srgbClr val="FFFF00"/>
                </a:solidFill>
              </a:rPr>
              <a:t>The ratification of the “</a:t>
            </a:r>
            <a:r>
              <a:rPr lang="en-US" sz="2400" dirty="0" err="1">
                <a:solidFill>
                  <a:srgbClr val="FFFF00"/>
                </a:solidFill>
              </a:rPr>
              <a:t>Prespa</a:t>
            </a:r>
            <a:r>
              <a:rPr lang="en-US" sz="2400" dirty="0">
                <a:solidFill>
                  <a:srgbClr val="FFFF00"/>
                </a:solidFill>
              </a:rPr>
              <a:t> Agreement” in </a:t>
            </a:r>
            <a:r>
              <a:rPr lang="en-US" sz="2400" dirty="0" smtClean="0">
                <a:solidFill>
                  <a:srgbClr val="FFFF00"/>
                </a:solidFill>
              </a:rPr>
              <a:t>Feb. 2019 </a:t>
            </a:r>
            <a:r>
              <a:rPr lang="en-US" sz="2400" dirty="0">
                <a:solidFill>
                  <a:srgbClr val="FFFF00"/>
                </a:solidFill>
              </a:rPr>
              <a:t>creates new “political” balances and provides the ground for the resolution of water management problems and the potentiality for bilateral cooperation.</a:t>
            </a:r>
            <a:r>
              <a:rPr lang="el-GR" sz="2400" dirty="0">
                <a:solidFill>
                  <a:srgbClr val="FFFF00"/>
                </a:solidFill>
              </a:rPr>
              <a:t> </a:t>
            </a:r>
            <a:endParaRPr lang="en-US" sz="2400" dirty="0">
              <a:solidFill>
                <a:srgbClr val="FFFF00"/>
              </a:solidFill>
            </a:endParaRPr>
          </a:p>
        </p:txBody>
      </p:sp>
      <p:pic>
        <p:nvPicPr>
          <p:cNvPr id="3" name="Picture 2" descr="tsipras-zaef-prspes-768x44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525" y="485048"/>
            <a:ext cx="6479959" cy="3763101"/>
          </a:xfrm>
          <a:prstGeom prst="rect">
            <a:avLst/>
          </a:prstGeom>
        </p:spPr>
      </p:pic>
      <p:sp>
        <p:nvSpPr>
          <p:cNvPr id="4" name="TextBox 3"/>
          <p:cNvSpPr txBox="1"/>
          <p:nvPr/>
        </p:nvSpPr>
        <p:spPr>
          <a:xfrm>
            <a:off x="511552" y="670364"/>
            <a:ext cx="1545131" cy="1200329"/>
          </a:xfrm>
          <a:prstGeom prst="rect">
            <a:avLst/>
          </a:prstGeom>
          <a:noFill/>
        </p:spPr>
        <p:txBody>
          <a:bodyPr wrap="square" rtlCol="0">
            <a:spAutoFit/>
          </a:bodyPr>
          <a:lstStyle/>
          <a:p>
            <a:r>
              <a:rPr lang="en-US" dirty="0" smtClean="0"/>
              <a:t>Nominated for Nobel prize for peace 2019</a:t>
            </a:r>
            <a:endParaRPr lang="en-US" dirty="0"/>
          </a:p>
        </p:txBody>
      </p:sp>
    </p:spTree>
    <p:extLst>
      <p:ext uri="{BB962C8B-B14F-4D97-AF65-F5344CB8AC3E}">
        <p14:creationId xmlns:p14="http://schemas.microsoft.com/office/powerpoint/2010/main" val="1193823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0"/>
            <a:ext cx="8229600" cy="5334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algn="just">
              <a:buFontTx/>
              <a:buNone/>
            </a:pPr>
            <a:r>
              <a:rPr lang="en-US" altLang="el-GR" sz="2400" b="1" dirty="0">
                <a:solidFill>
                  <a:schemeClr val="tx1"/>
                </a:solidFill>
              </a:rPr>
              <a:t>H</a:t>
            </a:r>
            <a:r>
              <a:rPr lang="el-GR" altLang="el-GR" sz="2400" b="1" dirty="0" err="1">
                <a:solidFill>
                  <a:schemeClr val="tx1"/>
                </a:solidFill>
              </a:rPr>
              <a:t>ow</a:t>
            </a:r>
            <a:r>
              <a:rPr lang="el-GR" altLang="el-GR" sz="2400" b="1" dirty="0">
                <a:solidFill>
                  <a:schemeClr val="tx1"/>
                </a:solidFill>
              </a:rPr>
              <a:t> </a:t>
            </a:r>
            <a:r>
              <a:rPr lang="el-GR" altLang="el-GR" sz="2400" b="1" dirty="0" err="1">
                <a:solidFill>
                  <a:schemeClr val="tx1"/>
                </a:solidFill>
              </a:rPr>
              <a:t>and</a:t>
            </a:r>
            <a:r>
              <a:rPr lang="el-GR" altLang="el-GR" sz="2400" b="1" dirty="0">
                <a:solidFill>
                  <a:schemeClr val="tx1"/>
                </a:solidFill>
              </a:rPr>
              <a:t> </a:t>
            </a:r>
            <a:r>
              <a:rPr lang="el-GR" altLang="el-GR" sz="2400" b="1" dirty="0" err="1">
                <a:solidFill>
                  <a:schemeClr val="tx1"/>
                </a:solidFill>
              </a:rPr>
              <a:t>through</a:t>
            </a:r>
            <a:r>
              <a:rPr lang="el-GR" altLang="el-GR" sz="2400" b="1" dirty="0">
                <a:solidFill>
                  <a:schemeClr val="tx1"/>
                </a:solidFill>
              </a:rPr>
              <a:t> </a:t>
            </a:r>
            <a:r>
              <a:rPr lang="el-GR" altLang="el-GR" sz="2400" b="1" dirty="0" err="1">
                <a:solidFill>
                  <a:schemeClr val="tx1"/>
                </a:solidFill>
              </a:rPr>
              <a:t>what</a:t>
            </a:r>
            <a:r>
              <a:rPr lang="el-GR" altLang="el-GR" sz="2400" b="1" dirty="0">
                <a:solidFill>
                  <a:schemeClr val="tx1"/>
                </a:solidFill>
              </a:rPr>
              <a:t> </a:t>
            </a:r>
            <a:r>
              <a:rPr lang="el-GR" altLang="el-GR" sz="2400" b="1" dirty="0" err="1">
                <a:solidFill>
                  <a:schemeClr val="tx1"/>
                </a:solidFill>
              </a:rPr>
              <a:t>kind</a:t>
            </a:r>
            <a:r>
              <a:rPr lang="el-GR" altLang="el-GR" sz="2400" b="1" dirty="0">
                <a:solidFill>
                  <a:schemeClr val="tx1"/>
                </a:solidFill>
              </a:rPr>
              <a:t> </a:t>
            </a:r>
            <a:r>
              <a:rPr lang="el-GR" altLang="el-GR" sz="2400" b="1" dirty="0" err="1">
                <a:solidFill>
                  <a:schemeClr val="tx1"/>
                </a:solidFill>
              </a:rPr>
              <a:t>of</a:t>
            </a:r>
            <a:r>
              <a:rPr lang="el-GR" altLang="el-GR" sz="2400" b="1" dirty="0">
                <a:solidFill>
                  <a:schemeClr val="tx1"/>
                </a:solidFill>
              </a:rPr>
              <a:t> </a:t>
            </a:r>
            <a:r>
              <a:rPr lang="el-GR" altLang="el-GR" sz="2400" b="1" dirty="0" err="1">
                <a:solidFill>
                  <a:schemeClr val="tx1"/>
                </a:solidFill>
              </a:rPr>
              <a:t>processes</a:t>
            </a:r>
            <a:endParaRPr lang="en-US" altLang="el-GR" sz="2400" b="1" dirty="0">
              <a:solidFill>
                <a:schemeClr val="tx1"/>
              </a:solidFill>
            </a:endParaRPr>
          </a:p>
          <a:p>
            <a:pPr algn="just">
              <a:buFontTx/>
              <a:buNone/>
            </a:pPr>
            <a:r>
              <a:rPr lang="el-GR" altLang="el-GR" sz="2400" b="1" dirty="0" err="1">
                <a:solidFill>
                  <a:schemeClr val="tx1"/>
                </a:solidFill>
              </a:rPr>
              <a:t>water</a:t>
            </a:r>
            <a:r>
              <a:rPr lang="el-GR" altLang="el-GR" sz="2400" b="1" dirty="0">
                <a:solidFill>
                  <a:schemeClr val="tx1"/>
                </a:solidFill>
              </a:rPr>
              <a:t> </a:t>
            </a:r>
            <a:r>
              <a:rPr lang="el-GR" altLang="el-GR" sz="2400" b="1" dirty="0" err="1">
                <a:solidFill>
                  <a:schemeClr val="tx1"/>
                </a:solidFill>
              </a:rPr>
              <a:t>in</a:t>
            </a:r>
            <a:r>
              <a:rPr lang="el-GR" altLang="el-GR" sz="2400" b="1" dirty="0">
                <a:solidFill>
                  <a:schemeClr val="tx1"/>
                </a:solidFill>
              </a:rPr>
              <a:t> </a:t>
            </a:r>
            <a:r>
              <a:rPr lang="el-GR" altLang="el-GR" sz="2400" b="1" dirty="0" err="1">
                <a:solidFill>
                  <a:schemeClr val="tx1"/>
                </a:solidFill>
              </a:rPr>
              <a:t>transb</a:t>
            </a:r>
            <a:r>
              <a:rPr lang="en-US" altLang="el-GR" sz="2400" b="1" dirty="0" err="1">
                <a:solidFill>
                  <a:schemeClr val="tx1"/>
                </a:solidFill>
              </a:rPr>
              <a:t>oundary</a:t>
            </a:r>
            <a:r>
              <a:rPr lang="el-GR" altLang="el-GR" sz="2400" b="1" dirty="0">
                <a:solidFill>
                  <a:schemeClr val="tx1"/>
                </a:solidFill>
              </a:rPr>
              <a:t> </a:t>
            </a:r>
            <a:r>
              <a:rPr lang="en-US" altLang="el-GR" sz="2400" b="1" dirty="0">
                <a:solidFill>
                  <a:schemeClr val="tx1"/>
                </a:solidFill>
              </a:rPr>
              <a:t>river basins</a:t>
            </a:r>
          </a:p>
          <a:p>
            <a:pPr algn="just">
              <a:buFontTx/>
              <a:buNone/>
            </a:pPr>
            <a:r>
              <a:rPr lang="el-GR" altLang="el-GR" sz="2400" b="1" dirty="0" err="1">
                <a:solidFill>
                  <a:schemeClr val="tx1"/>
                </a:solidFill>
              </a:rPr>
              <a:t>may</a:t>
            </a:r>
            <a:r>
              <a:rPr lang="el-GR" altLang="el-GR" sz="2400" b="1" dirty="0">
                <a:solidFill>
                  <a:schemeClr val="tx1"/>
                </a:solidFill>
              </a:rPr>
              <a:t> </a:t>
            </a:r>
            <a:r>
              <a:rPr lang="el-GR" altLang="el-GR" sz="2400" b="1" dirty="0" err="1">
                <a:solidFill>
                  <a:schemeClr val="tx1"/>
                </a:solidFill>
              </a:rPr>
              <a:t>unify</a:t>
            </a:r>
            <a:r>
              <a:rPr lang="el-GR" altLang="el-GR" sz="2400" b="1" dirty="0">
                <a:solidFill>
                  <a:schemeClr val="tx1"/>
                </a:solidFill>
              </a:rPr>
              <a:t> </a:t>
            </a:r>
            <a:r>
              <a:rPr lang="el-GR" altLang="el-GR" sz="2400" b="1" dirty="0" err="1">
                <a:solidFill>
                  <a:schemeClr val="tx1"/>
                </a:solidFill>
              </a:rPr>
              <a:t>rather</a:t>
            </a:r>
            <a:r>
              <a:rPr lang="el-GR" altLang="el-GR" sz="2400" b="1" dirty="0">
                <a:solidFill>
                  <a:schemeClr val="tx1"/>
                </a:solidFill>
              </a:rPr>
              <a:t> </a:t>
            </a:r>
            <a:r>
              <a:rPr lang="el-GR" altLang="el-GR" sz="2400" b="1" dirty="0" err="1">
                <a:solidFill>
                  <a:schemeClr val="tx1"/>
                </a:solidFill>
              </a:rPr>
              <a:t>than</a:t>
            </a:r>
            <a:r>
              <a:rPr lang="el-GR" altLang="el-GR" sz="2400" b="1" dirty="0">
                <a:solidFill>
                  <a:schemeClr val="tx1"/>
                </a:solidFill>
              </a:rPr>
              <a:t> </a:t>
            </a:r>
            <a:r>
              <a:rPr lang="el-GR" altLang="el-GR" sz="2400" b="1" dirty="0" err="1">
                <a:solidFill>
                  <a:schemeClr val="tx1"/>
                </a:solidFill>
              </a:rPr>
              <a:t>divide</a:t>
            </a:r>
            <a:r>
              <a:rPr lang="el-GR" altLang="el-GR" sz="2400" b="1" dirty="0">
                <a:solidFill>
                  <a:schemeClr val="tx1"/>
                </a:solidFill>
              </a:rPr>
              <a:t> </a:t>
            </a:r>
            <a:r>
              <a:rPr lang="el-GR" altLang="el-GR" sz="2400" b="1" dirty="0" err="1">
                <a:solidFill>
                  <a:schemeClr val="tx1"/>
                </a:solidFill>
              </a:rPr>
              <a:t>sharing</a:t>
            </a:r>
            <a:r>
              <a:rPr lang="el-GR" altLang="el-GR" sz="2400" b="1" dirty="0">
                <a:solidFill>
                  <a:schemeClr val="tx1"/>
                </a:solidFill>
              </a:rPr>
              <a:t> </a:t>
            </a:r>
            <a:r>
              <a:rPr lang="el-GR" altLang="el-GR" sz="2400" b="1" dirty="0" err="1">
                <a:solidFill>
                  <a:schemeClr val="tx1"/>
                </a:solidFill>
              </a:rPr>
              <a:t>nations</a:t>
            </a:r>
            <a:r>
              <a:rPr lang="en-US" altLang="el-GR" sz="2400" b="1" dirty="0">
                <a:solidFill>
                  <a:schemeClr val="tx1"/>
                </a:solidFill>
              </a:rPr>
              <a:t>?</a:t>
            </a:r>
          </a:p>
          <a:p>
            <a:pPr>
              <a:buFontTx/>
              <a:buNone/>
            </a:pPr>
            <a:endParaRPr lang="en-US" altLang="el-GR" sz="2400" b="1" dirty="0">
              <a:solidFill>
                <a:schemeClr val="tx1"/>
              </a:solidFill>
            </a:endParaRPr>
          </a:p>
          <a:p>
            <a:pPr algn="just">
              <a:buFontTx/>
              <a:buNone/>
            </a:pPr>
            <a:r>
              <a:rPr lang="en-US" altLang="el-GR" sz="2400" b="1" dirty="0">
                <a:solidFill>
                  <a:schemeClr val="tx1"/>
                </a:solidFill>
              </a:rPr>
              <a:t>H</a:t>
            </a:r>
            <a:r>
              <a:rPr lang="el-GR" altLang="el-GR" sz="2400" b="1" dirty="0" err="1">
                <a:solidFill>
                  <a:schemeClr val="tx1"/>
                </a:solidFill>
              </a:rPr>
              <a:t>ow</a:t>
            </a:r>
            <a:r>
              <a:rPr lang="el-GR" altLang="el-GR" sz="2400" b="1" dirty="0">
                <a:solidFill>
                  <a:schemeClr val="tx1"/>
                </a:solidFill>
              </a:rPr>
              <a:t> </a:t>
            </a:r>
            <a:r>
              <a:rPr lang="el-GR" altLang="el-GR" sz="2400" b="1" dirty="0" err="1">
                <a:solidFill>
                  <a:schemeClr val="tx1"/>
                </a:solidFill>
              </a:rPr>
              <a:t>stakeholders</a:t>
            </a:r>
            <a:r>
              <a:rPr lang="el-GR" altLang="el-GR" sz="2400" b="1" dirty="0">
                <a:solidFill>
                  <a:schemeClr val="tx1"/>
                </a:solidFill>
              </a:rPr>
              <a:t> </a:t>
            </a:r>
            <a:r>
              <a:rPr lang="el-GR" altLang="el-GR" sz="2400" b="1" dirty="0" err="1">
                <a:solidFill>
                  <a:schemeClr val="tx1"/>
                </a:solidFill>
              </a:rPr>
              <a:t>in</a:t>
            </a:r>
            <a:r>
              <a:rPr lang="el-GR" altLang="el-GR" sz="2400" b="1" dirty="0">
                <a:solidFill>
                  <a:schemeClr val="tx1"/>
                </a:solidFill>
              </a:rPr>
              <a:t> </a:t>
            </a:r>
            <a:r>
              <a:rPr lang="el-GR" altLang="el-GR" sz="2400" b="1" dirty="0" err="1">
                <a:solidFill>
                  <a:schemeClr val="tx1"/>
                </a:solidFill>
              </a:rPr>
              <a:t>international</a:t>
            </a:r>
            <a:r>
              <a:rPr lang="el-GR" altLang="el-GR" sz="2400" b="1" dirty="0">
                <a:solidFill>
                  <a:schemeClr val="tx1"/>
                </a:solidFill>
              </a:rPr>
              <a:t> </a:t>
            </a:r>
            <a:r>
              <a:rPr lang="el-GR" altLang="el-GR" sz="2400" b="1" dirty="0" err="1">
                <a:solidFill>
                  <a:schemeClr val="tx1"/>
                </a:solidFill>
              </a:rPr>
              <a:t>water</a:t>
            </a:r>
            <a:endParaRPr lang="en-US" altLang="el-GR" sz="2400" b="1" dirty="0">
              <a:solidFill>
                <a:schemeClr val="tx1"/>
              </a:solidFill>
            </a:endParaRPr>
          </a:p>
          <a:p>
            <a:pPr algn="just">
              <a:buFontTx/>
              <a:buNone/>
            </a:pPr>
            <a:r>
              <a:rPr lang="el-GR" altLang="el-GR" sz="2400" b="1" dirty="0" err="1">
                <a:solidFill>
                  <a:schemeClr val="tx1"/>
                </a:solidFill>
              </a:rPr>
              <a:t>catchments</a:t>
            </a:r>
            <a:r>
              <a:rPr lang="el-GR" altLang="el-GR" sz="2400" b="1" dirty="0">
                <a:solidFill>
                  <a:schemeClr val="tx1"/>
                </a:solidFill>
              </a:rPr>
              <a:t> </a:t>
            </a:r>
            <a:r>
              <a:rPr lang="el-GR" altLang="el-GR" sz="2400" b="1" dirty="0" err="1">
                <a:solidFill>
                  <a:schemeClr val="tx1"/>
                </a:solidFill>
              </a:rPr>
              <a:t>may</a:t>
            </a:r>
            <a:r>
              <a:rPr lang="el-GR" altLang="el-GR" sz="2400" b="1" dirty="0">
                <a:solidFill>
                  <a:schemeClr val="tx1"/>
                </a:solidFill>
              </a:rPr>
              <a:t> </a:t>
            </a:r>
            <a:r>
              <a:rPr lang="el-GR" altLang="el-GR" sz="2400" b="1" dirty="0" err="1">
                <a:solidFill>
                  <a:schemeClr val="tx1"/>
                </a:solidFill>
              </a:rPr>
              <a:t>increase</a:t>
            </a:r>
            <a:r>
              <a:rPr lang="el-GR" altLang="el-GR" sz="2400" b="1" dirty="0">
                <a:solidFill>
                  <a:schemeClr val="tx1"/>
                </a:solidFill>
              </a:rPr>
              <a:t> </a:t>
            </a:r>
            <a:r>
              <a:rPr lang="el-GR" altLang="el-GR" sz="2400" b="1" dirty="0" err="1">
                <a:solidFill>
                  <a:schemeClr val="tx1"/>
                </a:solidFill>
              </a:rPr>
              <a:t>their</a:t>
            </a:r>
            <a:r>
              <a:rPr lang="el-GR" altLang="el-GR" sz="2400" b="1" dirty="0">
                <a:solidFill>
                  <a:schemeClr val="tx1"/>
                </a:solidFill>
              </a:rPr>
              <a:t> </a:t>
            </a:r>
            <a:r>
              <a:rPr lang="el-GR" altLang="el-GR" sz="2400" b="1" dirty="0" err="1">
                <a:solidFill>
                  <a:schemeClr val="tx1"/>
                </a:solidFill>
              </a:rPr>
              <a:t>benefits</a:t>
            </a:r>
            <a:r>
              <a:rPr lang="el-GR" altLang="el-GR" sz="2400" b="1" dirty="0">
                <a:solidFill>
                  <a:schemeClr val="tx1"/>
                </a:solidFill>
              </a:rPr>
              <a:t> </a:t>
            </a:r>
            <a:endParaRPr lang="en-US" altLang="el-GR" sz="2400" b="1" dirty="0">
              <a:solidFill>
                <a:schemeClr val="tx1"/>
              </a:solidFill>
            </a:endParaRPr>
          </a:p>
          <a:p>
            <a:pPr algn="just">
              <a:buFontTx/>
              <a:buNone/>
            </a:pPr>
            <a:r>
              <a:rPr lang="en-US" altLang="el-GR" sz="2400" b="1" dirty="0">
                <a:solidFill>
                  <a:schemeClr val="tx1"/>
                </a:solidFill>
              </a:rPr>
              <a:t>w</a:t>
            </a:r>
            <a:r>
              <a:rPr lang="el-GR" altLang="el-GR" sz="2400" b="1" dirty="0" err="1">
                <a:solidFill>
                  <a:schemeClr val="tx1"/>
                </a:solidFill>
              </a:rPr>
              <a:t>ithout</a:t>
            </a:r>
            <a:r>
              <a:rPr lang="el-GR" altLang="el-GR" sz="2400" b="1" dirty="0">
                <a:solidFill>
                  <a:schemeClr val="tx1"/>
                </a:solidFill>
              </a:rPr>
              <a:t> </a:t>
            </a:r>
            <a:r>
              <a:rPr lang="el-GR" altLang="el-GR" sz="2400" b="1" dirty="0" err="1">
                <a:solidFill>
                  <a:schemeClr val="tx1"/>
                </a:solidFill>
              </a:rPr>
              <a:t>causing</a:t>
            </a:r>
            <a:r>
              <a:rPr lang="el-GR" altLang="el-GR" sz="2400" b="1" dirty="0">
                <a:solidFill>
                  <a:schemeClr val="tx1"/>
                </a:solidFill>
              </a:rPr>
              <a:t> </a:t>
            </a:r>
            <a:r>
              <a:rPr lang="el-GR" altLang="el-GR" sz="2400" b="1" dirty="0" err="1">
                <a:solidFill>
                  <a:schemeClr val="tx1"/>
                </a:solidFill>
              </a:rPr>
              <a:t>losses</a:t>
            </a:r>
            <a:r>
              <a:rPr lang="el-GR" altLang="el-GR" sz="2400" b="1" dirty="0">
                <a:solidFill>
                  <a:schemeClr val="tx1"/>
                </a:solidFill>
              </a:rPr>
              <a:t> </a:t>
            </a:r>
            <a:r>
              <a:rPr lang="el-GR" altLang="el-GR" sz="2400" b="1" dirty="0" err="1">
                <a:solidFill>
                  <a:schemeClr val="tx1"/>
                </a:solidFill>
              </a:rPr>
              <a:t>to</a:t>
            </a:r>
            <a:r>
              <a:rPr lang="el-GR" altLang="el-GR" sz="2400" b="1" dirty="0">
                <a:solidFill>
                  <a:schemeClr val="tx1"/>
                </a:solidFill>
              </a:rPr>
              <a:t> </a:t>
            </a:r>
            <a:r>
              <a:rPr lang="el-GR" altLang="el-GR" sz="2400" b="1" dirty="0" err="1">
                <a:solidFill>
                  <a:schemeClr val="tx1"/>
                </a:solidFill>
              </a:rPr>
              <a:t>others</a:t>
            </a:r>
            <a:r>
              <a:rPr lang="en-US" altLang="el-GR" sz="2400" b="1" dirty="0">
                <a:solidFill>
                  <a:schemeClr val="tx1"/>
                </a:solidFill>
              </a:rPr>
              <a:t>?</a:t>
            </a:r>
            <a:r>
              <a:rPr lang="el-GR" altLang="el-GR" sz="2400" b="1" dirty="0">
                <a:solidFill>
                  <a:schemeClr val="tx1"/>
                </a:solidFill>
              </a:rPr>
              <a:t> </a:t>
            </a:r>
            <a:endParaRPr lang="et-EE" altLang="el-GR" sz="2400" b="1" dirty="0">
              <a:solidFill>
                <a:schemeClr val="tx1"/>
              </a:solidFill>
            </a:endParaRPr>
          </a:p>
          <a:p>
            <a:pPr>
              <a:spcAft>
                <a:spcPts val="1800"/>
              </a:spcAft>
            </a:pPr>
            <a:endParaRPr lang="el-GR" dirty="0">
              <a:solidFill>
                <a:schemeClr val="tx1"/>
              </a:solidFill>
            </a:endParaRPr>
          </a:p>
        </p:txBody>
      </p:sp>
      <p:pic>
        <p:nvPicPr>
          <p:cNvPr id="1028" name="Picture 4" descr="C:\Documents and Settings\Elpida\Επιφάνεια εργασίας\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371600"/>
            <a:ext cx="1524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7134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823" y="1747650"/>
            <a:ext cx="7735370" cy="4656090"/>
          </a:xfrm>
        </p:spPr>
        <p:txBody>
          <a:bodyPr>
            <a:normAutofit fontScale="25000" lnSpcReduction="20000"/>
          </a:bodyPr>
          <a:lstStyle/>
          <a:p>
            <a:pPr marL="0" indent="0" algn="just">
              <a:buNone/>
            </a:pPr>
            <a:r>
              <a:rPr lang="en-US" sz="8000" dirty="0">
                <a:latin typeface="Arial" panose="020B0604020202020204" pitchFamily="34" charset="0"/>
                <a:cs typeface="Arial" panose="020B0604020202020204" pitchFamily="34" charset="0"/>
              </a:rPr>
              <a:t>Develop an approach towards the equitable allocation </a:t>
            </a:r>
            <a:r>
              <a:rPr lang="en-US" sz="8000" dirty="0">
                <a:solidFill>
                  <a:schemeClr val="accent1"/>
                </a:solidFill>
                <a:latin typeface="Arial" panose="020B0604020202020204" pitchFamily="34" charset="0"/>
                <a:cs typeface="Arial" panose="020B0604020202020204" pitchFamily="34" charset="0"/>
              </a:rPr>
              <a:t>not of the water but the benefits deriving </a:t>
            </a:r>
            <a:r>
              <a:rPr lang="en-US" sz="8000" dirty="0">
                <a:latin typeface="Arial" panose="020B0604020202020204" pitchFamily="34" charset="0"/>
                <a:cs typeface="Arial" panose="020B0604020202020204" pitchFamily="34" charset="0"/>
              </a:rPr>
              <a:t>from it. </a:t>
            </a:r>
          </a:p>
          <a:p>
            <a:pPr algn="just"/>
            <a:r>
              <a:rPr lang="en-US" sz="8000" dirty="0">
                <a:solidFill>
                  <a:srgbClr val="F2D908"/>
                </a:solidFill>
                <a:latin typeface="Arial" panose="020B0604020202020204" pitchFamily="34" charset="0"/>
                <a:cs typeface="Arial" panose="020B0604020202020204" pitchFamily="34" charset="0"/>
              </a:rPr>
              <a:t>From</a:t>
            </a:r>
            <a:r>
              <a:rPr lang="en-US" sz="8000" dirty="0">
                <a:latin typeface="Arial" panose="020B0604020202020204" pitchFamily="34" charset="0"/>
                <a:cs typeface="Arial" panose="020B0604020202020204" pitchFamily="34" charset="0"/>
              </a:rPr>
              <a:t> a dialogue mostly focused on </a:t>
            </a:r>
            <a:r>
              <a:rPr lang="en-US" sz="8000" dirty="0">
                <a:solidFill>
                  <a:srgbClr val="F2D908"/>
                </a:solidFill>
                <a:latin typeface="Arial" panose="020B0604020202020204" pitchFamily="34" charset="0"/>
                <a:cs typeface="Arial" panose="020B0604020202020204" pitchFamily="34" charset="0"/>
              </a:rPr>
              <a:t>the </a:t>
            </a:r>
            <a:r>
              <a:rPr lang="en-US" sz="8000" b="1" i="1" dirty="0">
                <a:solidFill>
                  <a:srgbClr val="F2D908"/>
                </a:solidFill>
                <a:latin typeface="Arial" panose="020B0604020202020204" pitchFamily="34" charset="0"/>
                <a:cs typeface="Arial" panose="020B0604020202020204" pitchFamily="34" charset="0"/>
              </a:rPr>
              <a:t>rights</a:t>
            </a:r>
            <a:r>
              <a:rPr lang="en-US" sz="8000" dirty="0">
                <a:latin typeface="Arial" panose="020B0604020202020204" pitchFamily="34" charset="0"/>
                <a:cs typeface="Arial" panose="020B0604020202020204" pitchFamily="34" charset="0"/>
              </a:rPr>
              <a:t> a country feels it is entitled</a:t>
            </a:r>
            <a:r>
              <a:rPr lang="en-US" sz="8000" dirty="0">
                <a:solidFill>
                  <a:srgbClr val="F2D908"/>
                </a:solidFill>
                <a:latin typeface="Arial" panose="020B0604020202020204" pitchFamily="34" charset="0"/>
                <a:cs typeface="Arial" panose="020B0604020202020204" pitchFamily="34" charset="0"/>
              </a:rPr>
              <a:t>, to the </a:t>
            </a:r>
            <a:r>
              <a:rPr lang="en-US" sz="8000" b="1" i="1" dirty="0">
                <a:solidFill>
                  <a:srgbClr val="F2D908"/>
                </a:solidFill>
                <a:latin typeface="Arial" panose="020B0604020202020204" pitchFamily="34" charset="0"/>
                <a:cs typeface="Arial" panose="020B0604020202020204" pitchFamily="34" charset="0"/>
              </a:rPr>
              <a:t>nee</a:t>
            </a:r>
            <a:r>
              <a:rPr lang="en-US" sz="8000" b="1" i="1" dirty="0">
                <a:latin typeface="Arial" panose="020B0604020202020204" pitchFamily="34" charset="0"/>
                <a:cs typeface="Arial" panose="020B0604020202020204" pitchFamily="34" charset="0"/>
              </a:rPr>
              <a:t>ds</a:t>
            </a:r>
            <a:r>
              <a:rPr lang="en-US" sz="8000" i="1" dirty="0">
                <a:latin typeface="Arial" panose="020B0604020202020204" pitchFamily="34" charset="0"/>
                <a:cs typeface="Arial" panose="020B0604020202020204" pitchFamily="34" charset="0"/>
              </a:rPr>
              <a:t> </a:t>
            </a:r>
            <a:r>
              <a:rPr lang="en-US" sz="8000" dirty="0">
                <a:latin typeface="Arial" panose="020B0604020202020204" pitchFamily="34" charset="0"/>
                <a:cs typeface="Arial" panose="020B0604020202020204" pitchFamily="34" charset="0"/>
              </a:rPr>
              <a:t>what is actually required to achieve its goals.</a:t>
            </a:r>
          </a:p>
          <a:p>
            <a:pPr algn="just"/>
            <a:r>
              <a:rPr lang="en-US" sz="8000" dirty="0">
                <a:latin typeface="Arial" panose="020B0604020202020204" pitchFamily="34" charset="0"/>
                <a:cs typeface="Arial" panose="020B0604020202020204" pitchFamily="34" charset="0"/>
              </a:rPr>
              <a:t> Effective transboundary cooperation demands “parts” that want to “work” with their opponents, show good faith, introduce solutions and facilitate negotiations</a:t>
            </a:r>
            <a:r>
              <a:rPr lang="en-US" sz="8000" dirty="0" smtClean="0">
                <a:latin typeface="Arial" panose="020B0604020202020204" pitchFamily="34" charset="0"/>
                <a:cs typeface="Arial" panose="020B0604020202020204" pitchFamily="34" charset="0"/>
              </a:rPr>
              <a:t>.</a:t>
            </a:r>
          </a:p>
          <a:p>
            <a:r>
              <a:rPr lang="en-US" sz="8000" dirty="0" smtClean="0">
                <a:latin typeface="Arial" panose="020B0604020202020204" pitchFamily="34" charset="0"/>
                <a:cs typeface="Arial" panose="020B0604020202020204" pitchFamily="34" charset="0"/>
              </a:rPr>
              <a:t>from </a:t>
            </a:r>
            <a:r>
              <a:rPr lang="en-US" sz="8000" dirty="0">
                <a:latin typeface="Arial" panose="020B0604020202020204" pitchFamily="34" charset="0"/>
                <a:cs typeface="Arial" panose="020B0604020202020204" pitchFamily="34" charset="0"/>
              </a:rPr>
              <a:t>confrontation to cooperation</a:t>
            </a:r>
          </a:p>
          <a:p>
            <a:r>
              <a:rPr lang="en-US" sz="8000" dirty="0">
                <a:latin typeface="Arial" panose="020B0604020202020204" pitchFamily="34" charset="0"/>
                <a:cs typeface="Arial" panose="020B0604020202020204" pitchFamily="34" charset="0"/>
              </a:rPr>
              <a:t>from monologue to dialogue </a:t>
            </a:r>
            <a:endParaRPr lang="en-US" sz="8000" dirty="0" smtClean="0">
              <a:latin typeface="Arial" panose="020B0604020202020204" pitchFamily="34" charset="0"/>
              <a:cs typeface="Arial" panose="020B0604020202020204" pitchFamily="34" charset="0"/>
            </a:endParaRPr>
          </a:p>
          <a:p>
            <a:r>
              <a:rPr lang="en-US" sz="8000" dirty="0" smtClean="0">
                <a:latin typeface="Arial" panose="020B0604020202020204" pitchFamily="34" charset="0"/>
                <a:cs typeface="Arial" panose="020B0604020202020204" pitchFamily="34" charset="0"/>
              </a:rPr>
              <a:t>from </a:t>
            </a:r>
            <a:r>
              <a:rPr lang="en-US" sz="8000" dirty="0">
                <a:latin typeface="Arial" panose="020B0604020202020204" pitchFamily="34" charset="0"/>
                <a:cs typeface="Arial" panose="020B0604020202020204" pitchFamily="34" charset="0"/>
              </a:rPr>
              <a:t>compromise to consensus</a:t>
            </a:r>
            <a:endParaRPr lang="en-US" sz="28800" dirty="0">
              <a:latin typeface="Arial" panose="020B0604020202020204" pitchFamily="34" charset="0"/>
              <a:cs typeface="Arial" panose="020B0604020202020204" pitchFamily="34" charset="0"/>
            </a:endParaRPr>
          </a:p>
          <a:p>
            <a:pPr lvl="1"/>
            <a:endParaRPr lang="en-US" sz="28600" dirty="0" smtClean="0">
              <a:latin typeface="Arial" panose="020B0604020202020204" pitchFamily="34" charset="0"/>
              <a:cs typeface="Arial" panose="020B0604020202020204" pitchFamily="34" charset="0"/>
            </a:endParaRPr>
          </a:p>
          <a:p>
            <a:pPr algn="just"/>
            <a:endParaRPr lang="en-US" sz="8000" dirty="0"/>
          </a:p>
          <a:p>
            <a:endParaRPr lang="en-US" sz="8000" dirty="0"/>
          </a:p>
          <a:p>
            <a:endParaRPr lang="en-US" sz="8000" dirty="0"/>
          </a:p>
          <a:p>
            <a:endParaRPr lang="en-US" sz="7400" dirty="0"/>
          </a:p>
        </p:txBody>
      </p:sp>
      <p:sp>
        <p:nvSpPr>
          <p:cNvPr id="4" name="Title 1"/>
          <p:cNvSpPr txBox="1">
            <a:spLocks noGrp="1"/>
          </p:cNvSpPr>
          <p:nvPr>
            <p:ph type="title"/>
          </p:nvPr>
        </p:nvSpPr>
        <p:spPr>
          <a:xfrm>
            <a:off x="1424205" y="92677"/>
            <a:ext cx="5937755" cy="118872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a:solidFill>
                  <a:schemeClr val="bg1"/>
                </a:solidFill>
              </a:rPr>
              <a:t>A step forward</a:t>
            </a:r>
            <a:endParaRPr kumimoji="0" lang="el-GR" sz="2800" b="1" i="0" u="none" strike="noStrike" kern="120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89875530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Conclusions</a:t>
            </a:r>
            <a:endParaRPr lang="en-US" dirty="0">
              <a:solidFill>
                <a:schemeClr val="accent1"/>
              </a:solidFill>
            </a:endParaRPr>
          </a:p>
        </p:txBody>
      </p:sp>
      <p:sp>
        <p:nvSpPr>
          <p:cNvPr id="4" name="Content Placeholder 3"/>
          <p:cNvSpPr>
            <a:spLocks noGrp="1"/>
          </p:cNvSpPr>
          <p:nvPr>
            <p:ph idx="1"/>
          </p:nvPr>
        </p:nvSpPr>
        <p:spPr/>
        <p:txBody>
          <a:bodyPr/>
          <a:lstStyle/>
          <a:p>
            <a:r>
              <a:rPr lang="en-US" dirty="0" smtClean="0"/>
              <a:t>Implementation of the WFD and FD between EU countries</a:t>
            </a:r>
          </a:p>
          <a:p>
            <a:r>
              <a:rPr lang="en-US" dirty="0" smtClean="0"/>
              <a:t>Political problems intensify weak cooperation</a:t>
            </a:r>
          </a:p>
          <a:p>
            <a:r>
              <a:rPr lang="en-US" dirty="0" smtClean="0"/>
              <a:t>Climate change implications intensify also water scarcity problems and water pollution at river basins</a:t>
            </a:r>
          </a:p>
          <a:p>
            <a:r>
              <a:rPr lang="en-US" dirty="0" smtClean="0"/>
              <a:t>Administrative issues, gaps in data and stakeholder participation are also considered. </a:t>
            </a:r>
            <a:endParaRPr lang="en-US" dirty="0"/>
          </a:p>
        </p:txBody>
      </p:sp>
    </p:spTree>
    <p:extLst>
      <p:ext uri="{BB962C8B-B14F-4D97-AF65-F5344CB8AC3E}">
        <p14:creationId xmlns:p14="http://schemas.microsoft.com/office/powerpoint/2010/main" val="133472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2236" y="4273914"/>
            <a:ext cx="8696391" cy="1815882"/>
          </a:xfrm>
          <a:prstGeom prst="rect">
            <a:avLst/>
          </a:prstGeom>
        </p:spPr>
        <p:txBody>
          <a:bodyPr wrap="square">
            <a:spAutoFit/>
          </a:bodyPr>
          <a:lstStyle/>
          <a:p>
            <a:r>
              <a:rPr lang="en-US" sz="2800" dirty="0" err="1"/>
              <a:t>Transboundary</a:t>
            </a:r>
            <a:r>
              <a:rPr lang="en-US" sz="2800" dirty="0"/>
              <a:t> water management, even though refers to the 25% of Greece’s water reserves, has not gained the particular importance in the priority agenda of the country. </a:t>
            </a:r>
            <a:endParaRPr lang="el-GR" sz="2800" dirty="0"/>
          </a:p>
        </p:txBody>
      </p:sp>
    </p:spTree>
    <p:extLst>
      <p:ext uri="{BB962C8B-B14F-4D97-AF65-F5344CB8AC3E}">
        <p14:creationId xmlns:p14="http://schemas.microsoft.com/office/powerpoint/2010/main" val="2605238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1"/>
            <a:ext cx="8229600" cy="3048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noProof="0" dirty="0">
                <a:solidFill>
                  <a:schemeClr val="bg1"/>
                </a:solidFill>
              </a:rPr>
              <a:t>Issues for Transnational Consultation</a:t>
            </a:r>
            <a:endParaRPr kumimoji="0" lang="el-GR" sz="2000" b="1" i="0" u="none" strike="noStrike" kern="1200" cap="none" spc="0" normalizeH="0" baseline="0" noProof="0" dirty="0">
              <a:ln>
                <a:noFill/>
              </a:ln>
              <a:solidFill>
                <a:schemeClr val="bg1"/>
              </a:solidFill>
              <a:effectLst/>
              <a:uLnTx/>
              <a:uFillTx/>
            </a:endParaRPr>
          </a:p>
        </p:txBody>
      </p:sp>
      <p:sp>
        <p:nvSpPr>
          <p:cNvPr id="5" name="Title 1"/>
          <p:cNvSpPr txBox="1">
            <a:spLocks/>
          </p:cNvSpPr>
          <p:nvPr/>
        </p:nvSpPr>
        <p:spPr>
          <a:xfrm>
            <a:off x="457200" y="1066800"/>
            <a:ext cx="8229600" cy="5334000"/>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chor="ctr">
            <a:noAutofit/>
          </a:bodyPr>
          <a:lstStyle/>
          <a:p>
            <a:pPr marL="285750" lvl="0" indent="-285750" fontAlgn="auto">
              <a:spcAft>
                <a:spcPts val="1800"/>
              </a:spcAft>
              <a:buFont typeface="Wingdings" panose="05000000000000000000" pitchFamily="2" charset="2"/>
              <a:buChar char="ü"/>
            </a:pPr>
            <a:r>
              <a:rPr lang="en-US" dirty="0">
                <a:solidFill>
                  <a:schemeClr val="tx1"/>
                </a:solidFill>
              </a:rPr>
              <a:t>Implementation of the European Directive 2000/60/EC </a:t>
            </a:r>
            <a:r>
              <a:rPr lang="en-US" dirty="0" smtClean="0">
                <a:solidFill>
                  <a:schemeClr val="tx1"/>
                </a:solidFill>
              </a:rPr>
              <a:t> &amp; </a:t>
            </a:r>
            <a:r>
              <a:rPr lang="en-US" dirty="0">
                <a:solidFill>
                  <a:schemeClr val="tx1"/>
                </a:solidFill>
              </a:rPr>
              <a:t>corresponding adjustments</a:t>
            </a:r>
          </a:p>
          <a:p>
            <a:pPr marL="285750" lvl="0" indent="-285750" fontAlgn="auto">
              <a:spcAft>
                <a:spcPts val="1800"/>
              </a:spcAft>
              <a:buFont typeface="Wingdings" panose="05000000000000000000" pitchFamily="2" charset="2"/>
              <a:buChar char="ü"/>
            </a:pPr>
            <a:r>
              <a:rPr lang="en-US" dirty="0">
                <a:solidFill>
                  <a:schemeClr val="tx1"/>
                </a:solidFill>
              </a:rPr>
              <a:t>Joint </a:t>
            </a:r>
            <a:r>
              <a:rPr lang="en-US" dirty="0" smtClean="0">
                <a:solidFill>
                  <a:schemeClr val="tx1"/>
                </a:solidFill>
              </a:rPr>
              <a:t>agreements </a:t>
            </a:r>
          </a:p>
          <a:p>
            <a:pPr marL="285750" lvl="0" indent="-285750" fontAlgn="auto">
              <a:spcAft>
                <a:spcPts val="1800"/>
              </a:spcAft>
              <a:buFont typeface="Wingdings" panose="05000000000000000000" pitchFamily="2" charset="2"/>
              <a:buChar char="ü"/>
            </a:pPr>
            <a:r>
              <a:rPr lang="en-US" dirty="0" smtClean="0">
                <a:solidFill>
                  <a:schemeClr val="tx1"/>
                </a:solidFill>
              </a:rPr>
              <a:t>Developing </a:t>
            </a:r>
            <a:r>
              <a:rPr lang="en-US" dirty="0">
                <a:solidFill>
                  <a:schemeClr val="tx1"/>
                </a:solidFill>
              </a:rPr>
              <a:t>new &amp; improving existing joint monitoring networks of environmental parameters</a:t>
            </a:r>
          </a:p>
          <a:p>
            <a:pPr marL="285750" lvl="0" indent="-285750" fontAlgn="auto">
              <a:spcAft>
                <a:spcPts val="1800"/>
              </a:spcAft>
              <a:buFont typeface="Wingdings" panose="05000000000000000000" pitchFamily="2" charset="2"/>
              <a:buChar char="ü"/>
            </a:pPr>
            <a:r>
              <a:rPr lang="en-US" dirty="0">
                <a:solidFill>
                  <a:schemeClr val="tx1"/>
                </a:solidFill>
              </a:rPr>
              <a:t>Coordination to achieve the objectives of the </a:t>
            </a:r>
            <a:r>
              <a:rPr lang="en-US" dirty="0" err="1">
                <a:solidFill>
                  <a:schemeClr val="tx1"/>
                </a:solidFill>
              </a:rPr>
              <a:t>WFDirective</a:t>
            </a:r>
            <a:r>
              <a:rPr lang="en-US" dirty="0">
                <a:solidFill>
                  <a:schemeClr val="tx1"/>
                </a:solidFill>
              </a:rPr>
              <a:t> </a:t>
            </a:r>
            <a:r>
              <a:rPr lang="en-US" dirty="0" smtClean="0">
                <a:solidFill>
                  <a:schemeClr val="tx1"/>
                </a:solidFill>
              </a:rPr>
              <a:t>in </a:t>
            </a:r>
            <a:r>
              <a:rPr lang="en-US" dirty="0">
                <a:solidFill>
                  <a:schemeClr val="tx1"/>
                </a:solidFill>
              </a:rPr>
              <a:t>the next program period </a:t>
            </a:r>
            <a:r>
              <a:rPr lang="en-US" dirty="0" smtClean="0">
                <a:solidFill>
                  <a:schemeClr val="tx1"/>
                </a:solidFill>
              </a:rPr>
              <a:t>( </a:t>
            </a:r>
            <a:r>
              <a:rPr lang="en-US" dirty="0">
                <a:solidFill>
                  <a:schemeClr val="tx1"/>
                </a:solidFill>
              </a:rPr>
              <a:t>2021-2027)</a:t>
            </a:r>
          </a:p>
          <a:p>
            <a:pPr marL="285750" lvl="0" indent="-285750" fontAlgn="auto">
              <a:spcAft>
                <a:spcPts val="1800"/>
              </a:spcAft>
              <a:buFont typeface="Wingdings" panose="05000000000000000000" pitchFamily="2" charset="2"/>
              <a:buChar char="ü"/>
            </a:pPr>
            <a:r>
              <a:rPr lang="en-US" dirty="0">
                <a:solidFill>
                  <a:schemeClr val="tx1"/>
                </a:solidFill>
              </a:rPr>
              <a:t>Joint River Basin management plan in program period 2021 - 2027 </a:t>
            </a:r>
          </a:p>
          <a:p>
            <a:pPr marL="285750" lvl="0" indent="-285750" fontAlgn="auto">
              <a:spcAft>
                <a:spcPts val="1800"/>
              </a:spcAft>
              <a:buFont typeface="Wingdings" panose="05000000000000000000" pitchFamily="2" charset="2"/>
              <a:buChar char="ü"/>
            </a:pPr>
            <a:r>
              <a:rPr lang="en-US" dirty="0">
                <a:solidFill>
                  <a:schemeClr val="tx1"/>
                </a:solidFill>
              </a:rPr>
              <a:t>Crisis Management: Joint action plan for emergency situations (e.g. industrial accidents, extreme droughts, floods)</a:t>
            </a:r>
          </a:p>
          <a:p>
            <a:pPr marL="285750" lvl="0" indent="-285750" fontAlgn="auto">
              <a:spcAft>
                <a:spcPts val="1800"/>
              </a:spcAft>
              <a:buFont typeface="Wingdings" panose="05000000000000000000" pitchFamily="2" charset="2"/>
              <a:buChar char="ü"/>
            </a:pPr>
            <a:r>
              <a:rPr lang="en-US" dirty="0">
                <a:solidFill>
                  <a:schemeClr val="tx1"/>
                </a:solidFill>
              </a:rPr>
              <a:t>Promoting of common development philosophy for the entire region</a:t>
            </a:r>
          </a:p>
          <a:p>
            <a:pPr marL="285750" lvl="0" indent="-285750" fontAlgn="auto">
              <a:spcAft>
                <a:spcPts val="1800"/>
              </a:spcAft>
              <a:buFont typeface="Wingdings" panose="05000000000000000000" pitchFamily="2" charset="2"/>
              <a:buChar char="ü"/>
            </a:pPr>
            <a:r>
              <a:rPr lang="en-US" dirty="0">
                <a:solidFill>
                  <a:schemeClr val="tx1"/>
                </a:solidFill>
              </a:rPr>
              <a:t>Consultation on high priority projects </a:t>
            </a:r>
            <a:r>
              <a:rPr lang="en-US" dirty="0" smtClean="0">
                <a:solidFill>
                  <a:schemeClr val="tx1"/>
                </a:solidFill>
              </a:rPr>
              <a:t>. Encourage the consideration of water and environment related trade off and synergies in developing renewable energy. </a:t>
            </a:r>
            <a:endParaRPr lang="el-GR" dirty="0">
              <a:solidFill>
                <a:schemeClr val="tx1"/>
              </a:solidFill>
            </a:endParaRPr>
          </a:p>
        </p:txBody>
      </p:sp>
    </p:spTree>
    <p:extLst>
      <p:ext uri="{BB962C8B-B14F-4D97-AF65-F5344CB8AC3E}">
        <p14:creationId xmlns:p14="http://schemas.microsoft.com/office/powerpoint/2010/main" val="346671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 xmlns:a16="http://schemas.microsoft.com/office/drawing/2014/main" id="{F5F42BAF-B8B5-1E44-A6FA-13D0900A5372}"/>
              </a:ext>
            </a:extLst>
          </p:cNvPr>
          <p:cNvSpPr>
            <a:spLocks noGrp="1"/>
          </p:cNvSpPr>
          <p:nvPr>
            <p:ph sz="quarter" idx="1"/>
          </p:nvPr>
        </p:nvSpPr>
        <p:spPr>
          <a:xfrm>
            <a:off x="1172278" y="1839712"/>
            <a:ext cx="6858000" cy="3657600"/>
          </a:xfrm>
          <a:ln>
            <a:solidFill>
              <a:schemeClr val="accent1"/>
            </a:solidFill>
          </a:ln>
        </p:spPr>
        <p:txBody>
          <a:bodyPr>
            <a:normAutofit fontScale="25000" lnSpcReduction="20000"/>
          </a:bodyPr>
          <a:lstStyle/>
          <a:p>
            <a:r>
              <a:rPr lang="en-GB" sz="8000" dirty="0">
                <a:latin typeface="Arial" panose="020B0604020202020204" pitchFamily="34" charset="0"/>
                <a:cs typeface="Arial" panose="020B0604020202020204" pitchFamily="34" charset="0"/>
              </a:rPr>
              <a:t>Complex </a:t>
            </a:r>
            <a:r>
              <a:rPr lang="en-GB" sz="8000" dirty="0" err="1">
                <a:latin typeface="Arial" panose="020B0604020202020204" pitchFamily="34" charset="0"/>
                <a:cs typeface="Arial" panose="020B0604020202020204" pitchFamily="34" charset="0"/>
              </a:rPr>
              <a:t>ecosystemic</a:t>
            </a:r>
            <a:r>
              <a:rPr lang="en-GB" sz="8000" dirty="0">
                <a:latin typeface="Arial" panose="020B0604020202020204" pitchFamily="34" charset="0"/>
                <a:cs typeface="Arial" panose="020B0604020202020204" pitchFamily="34" charset="0"/>
              </a:rPr>
              <a:t> and environmental problems </a:t>
            </a:r>
          </a:p>
          <a:p>
            <a:r>
              <a:rPr lang="en-GB" sz="8000" dirty="0">
                <a:latin typeface="Arial" panose="020B0604020202020204" pitchFamily="34" charset="0"/>
                <a:cs typeface="Arial" panose="020B0604020202020204" pitchFamily="34" charset="0"/>
              </a:rPr>
              <a:t>Uncertainty and high vulnerability of the system </a:t>
            </a:r>
          </a:p>
          <a:p>
            <a:r>
              <a:rPr lang="en-US" sz="8000" dirty="0">
                <a:latin typeface="Arial" panose="020B0604020202020204" pitchFamily="34" charset="0"/>
                <a:cs typeface="Arial" panose="020B0604020202020204" pitchFamily="34" charset="0"/>
              </a:rPr>
              <a:t>Climate change and the end of </a:t>
            </a:r>
            <a:r>
              <a:rPr lang="en-US" sz="8000" dirty="0" err="1" smtClean="0">
                <a:latin typeface="Arial" panose="020B0604020202020204" pitchFamily="34" charset="0"/>
                <a:cs typeface="Arial" panose="020B0604020202020204" pitchFamily="34" charset="0"/>
              </a:rPr>
              <a:t>stationarity</a:t>
            </a:r>
            <a:endParaRPr lang="en-US" sz="3200" dirty="0">
              <a:latin typeface="Arial" panose="020B0604020202020204" pitchFamily="34" charset="0"/>
              <a:cs typeface="Arial" panose="020B0604020202020204" pitchFamily="34" charset="0"/>
            </a:endParaRPr>
          </a:p>
          <a:p>
            <a:pPr marL="0" indent="0">
              <a:buNone/>
            </a:pPr>
            <a:endParaRPr lang="el-GR" dirty="0"/>
          </a:p>
          <a:p>
            <a:r>
              <a:rPr lang="en-US" sz="11200" dirty="0" err="1" smtClean="0">
                <a:solidFill>
                  <a:srgbClr val="FFFF00"/>
                </a:solidFill>
              </a:rPr>
              <a:t>Enpower</a:t>
            </a:r>
            <a:r>
              <a:rPr lang="en-US" sz="11200" dirty="0" smtClean="0">
                <a:solidFill>
                  <a:srgbClr val="FFFF00"/>
                </a:solidFill>
              </a:rPr>
              <a:t> -Political </a:t>
            </a:r>
            <a:r>
              <a:rPr lang="en-US" sz="11200" dirty="0">
                <a:solidFill>
                  <a:srgbClr val="FFFF00"/>
                </a:solidFill>
              </a:rPr>
              <a:t>will</a:t>
            </a:r>
          </a:p>
          <a:p>
            <a:r>
              <a:rPr lang="en-US" sz="11200" dirty="0"/>
              <a:t> </a:t>
            </a:r>
            <a:r>
              <a:rPr lang="en-US" sz="11200" dirty="0" smtClean="0">
                <a:solidFill>
                  <a:srgbClr val="FFFF00"/>
                </a:solidFill>
              </a:rPr>
              <a:t>Envisioning</a:t>
            </a:r>
            <a:endParaRPr lang="en-US" sz="11200" dirty="0">
              <a:solidFill>
                <a:srgbClr val="FFFF00"/>
              </a:solidFill>
            </a:endParaRPr>
          </a:p>
          <a:p>
            <a:r>
              <a:rPr lang="en-US" sz="11200" dirty="0" smtClean="0">
                <a:solidFill>
                  <a:srgbClr val="FFFF00"/>
                </a:solidFill>
              </a:rPr>
              <a:t>Enactment</a:t>
            </a:r>
            <a:endParaRPr lang="el-GR" sz="11200" dirty="0">
              <a:solidFill>
                <a:srgbClr val="FFFF00"/>
              </a:solidFill>
            </a:endParaRPr>
          </a:p>
        </p:txBody>
      </p:sp>
      <p:sp>
        <p:nvSpPr>
          <p:cNvPr id="4" name="Title 1"/>
          <p:cNvSpPr txBox="1">
            <a:spLocks/>
          </p:cNvSpPr>
          <p:nvPr/>
        </p:nvSpPr>
        <p:spPr>
          <a:xfrm>
            <a:off x="1368677" y="196411"/>
            <a:ext cx="6526554" cy="1440344"/>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5600" b="1" kern="1200">
                <a:solidFill>
                  <a:schemeClr val="lt1"/>
                </a:solidFill>
                <a:effectLst>
                  <a:outerShdw blurRad="101600" dist="63500" dir="2700000" algn="tl" rotWithShape="0">
                    <a:prstClr val="black">
                      <a:alpha val="75000"/>
                    </a:prst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defRPr/>
            </a:pPr>
            <a:endParaRPr lang="en-US" sz="2800" dirty="0" smtClean="0"/>
          </a:p>
          <a:p>
            <a:pPr algn="l">
              <a:defRPr/>
            </a:pPr>
            <a:r>
              <a:rPr lang="en-US" sz="2800" dirty="0" smtClean="0"/>
              <a:t>Steps </a:t>
            </a:r>
            <a:r>
              <a:rPr lang="en-US" sz="2800" dirty="0"/>
              <a:t>forward for effective </a:t>
            </a:r>
            <a:r>
              <a:rPr lang="en-US" sz="2800" dirty="0" err="1"/>
              <a:t>transboundary</a:t>
            </a:r>
            <a:r>
              <a:rPr lang="en-US" sz="2800" dirty="0"/>
              <a:t> river basin cooperation</a:t>
            </a:r>
            <a:endParaRPr lang="el-GR" sz="2800" dirty="0"/>
          </a:p>
          <a:p>
            <a:pPr algn="l">
              <a:defRPr/>
            </a:pPr>
            <a:endParaRPr lang="el-GR" sz="2800" dirty="0">
              <a:solidFill>
                <a:schemeClr val="bg1"/>
              </a:solidFill>
              <a:effectLst/>
            </a:endParaRPr>
          </a:p>
        </p:txBody>
      </p:sp>
    </p:spTree>
    <p:extLst>
      <p:ext uri="{BB962C8B-B14F-4D97-AF65-F5344CB8AC3E}">
        <p14:creationId xmlns:p14="http://schemas.microsoft.com/office/powerpoint/2010/main" val="216015712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2 - Ορθογώνιο"/>
          <p:cNvSpPr/>
          <p:nvPr/>
        </p:nvSpPr>
        <p:spPr>
          <a:xfrm>
            <a:off x="2887481" y="4725144"/>
            <a:ext cx="623760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spc="1000" dirty="0">
                <a:ln/>
                <a:solidFill>
                  <a:schemeClr val="bg1">
                    <a:lumMod val="75000"/>
                  </a:schemeClr>
                </a:solidFill>
                <a:effectLst>
                  <a:outerShdw blurRad="60007" dist="310007" dir="7680000" sy="30000" kx="1300200" algn="ctr" rotWithShape="0">
                    <a:prstClr val="black">
                      <a:alpha val="32000"/>
                    </a:prstClr>
                  </a:outerShdw>
                </a:effectLst>
              </a:rPr>
              <a:t>QUESTIONS</a:t>
            </a:r>
            <a:r>
              <a:rPr lang="el-GR" sz="5400" b="1" spc="1000" dirty="0">
                <a:ln/>
                <a:solidFill>
                  <a:schemeClr val="bg1">
                    <a:lumMod val="75000"/>
                  </a:schemeClr>
                </a:solidFill>
                <a:effectLst>
                  <a:outerShdw blurRad="60007" dist="310007" dir="7680000" sy="30000" kx="1300200" algn="ctr" rotWithShape="0">
                    <a:prstClr val="black">
                      <a:alpha val="32000"/>
                    </a:prstClr>
                  </a:outerShdw>
                </a:effectLst>
              </a:rPr>
              <a:t>…</a:t>
            </a:r>
            <a:endParaRPr lang="el-GR" sz="5400" b="1" cap="none" spc="1000" dirty="0">
              <a:ln/>
              <a:solidFill>
                <a:schemeClr val="bg1">
                  <a:lumMod val="75000"/>
                </a:schemeClr>
              </a:solidFill>
              <a:effectLst>
                <a:outerShdw blurRad="60007" dist="310007" dir="7680000" sy="30000" kx="1300200" algn="ctr" rotWithShape="0">
                  <a:prstClr val="black">
                    <a:alpha val="32000"/>
                  </a:prstClr>
                </a:outerShdw>
              </a:effectLst>
            </a:endParaRPr>
          </a:p>
        </p:txBody>
      </p:sp>
      <p:sp>
        <p:nvSpPr>
          <p:cNvPr id="2" name="Ορθογώνιο 1">
            <a:extLst>
              <a:ext uri="{FF2B5EF4-FFF2-40B4-BE49-F238E27FC236}">
                <a16:creationId xmlns:a16="http://schemas.microsoft.com/office/drawing/2014/main" xmlns="" id="{FE633155-508D-054C-909D-E2FF0056206F}"/>
              </a:ext>
            </a:extLst>
          </p:cNvPr>
          <p:cNvSpPr/>
          <p:nvPr/>
        </p:nvSpPr>
        <p:spPr>
          <a:xfrm>
            <a:off x="2339752" y="1844824"/>
            <a:ext cx="5544615" cy="646331"/>
          </a:xfrm>
          <a:prstGeom prst="rect">
            <a:avLst/>
          </a:prstGeom>
        </p:spPr>
        <p:txBody>
          <a:bodyPr wrap="square">
            <a:spAutoFit/>
          </a:bodyPr>
          <a:lstStyle/>
          <a:p>
            <a:r>
              <a:rPr lang="en" sz="3600" dirty="0">
                <a:latin typeface="AdvOT596495f2"/>
              </a:rPr>
              <a:t>“hydro-political interactions” </a:t>
            </a:r>
            <a:endParaRPr lang="en" sz="8000" dirty="0"/>
          </a:p>
        </p:txBody>
      </p:sp>
    </p:spTree>
    <p:extLst>
      <p:ext uri="{BB962C8B-B14F-4D97-AF65-F5344CB8AC3E}">
        <p14:creationId xmlns:p14="http://schemas.microsoft.com/office/powerpoint/2010/main" val="44559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28600" y="152400"/>
            <a:ext cx="8686800" cy="1143000"/>
          </a:xfrm>
        </p:spPr>
        <p:txBody>
          <a:bodyPr/>
          <a:lstStyle/>
          <a:p>
            <a:r>
              <a:rPr lang="en-US" u="sng"/>
              <a:t>Potential Water Conflicts Arise:</a:t>
            </a:r>
          </a:p>
        </p:txBody>
      </p:sp>
      <p:sp>
        <p:nvSpPr>
          <p:cNvPr id="99331" name="Rectangle 3"/>
          <p:cNvSpPr>
            <a:spLocks noGrp="1" noChangeArrowheads="1"/>
          </p:cNvSpPr>
          <p:nvPr>
            <p:ph type="body" idx="1"/>
          </p:nvPr>
        </p:nvSpPr>
        <p:spPr>
          <a:xfrm>
            <a:off x="152400" y="1524000"/>
            <a:ext cx="8991600" cy="4114800"/>
          </a:xfrm>
        </p:spPr>
        <p:txBody>
          <a:bodyPr>
            <a:normAutofit fontScale="92500" lnSpcReduction="10000"/>
          </a:bodyPr>
          <a:lstStyle/>
          <a:p>
            <a:r>
              <a:rPr lang="en-US" sz="2400"/>
              <a:t>Out of scarcity (permanent and temporary)</a:t>
            </a:r>
          </a:p>
          <a:p>
            <a:r>
              <a:rPr lang="en-US" sz="2400"/>
              <a:t>Out of differences of goals and objectives</a:t>
            </a:r>
          </a:p>
          <a:p>
            <a:r>
              <a:rPr lang="en-US" sz="2400"/>
              <a:t>Out of complex social and historical factors (such as pre-existing antagonisms)</a:t>
            </a:r>
          </a:p>
          <a:p>
            <a:r>
              <a:rPr lang="en-US" sz="2400"/>
              <a:t>Out of misunderstandings or ignorance</a:t>
            </a:r>
          </a:p>
          <a:p>
            <a:r>
              <a:rPr lang="en-US" sz="2400"/>
              <a:t>Out of skewed power between localities, regions, or nations</a:t>
            </a:r>
          </a:p>
          <a:p>
            <a:r>
              <a:rPr lang="en-US" sz="2400"/>
              <a:t>Out of significant data gaps or question of validity and reliability</a:t>
            </a:r>
          </a:p>
          <a:p>
            <a:r>
              <a:rPr lang="en-US" sz="2400"/>
              <a:t>Out of particular hydropolitical issues at stake (e.g. dam construction)</a:t>
            </a:r>
          </a:p>
        </p:txBody>
      </p:sp>
    </p:spTree>
    <p:extLst>
      <p:ext uri="{BB962C8B-B14F-4D97-AF65-F5344CB8AC3E}">
        <p14:creationId xmlns:p14="http://schemas.microsoft.com/office/powerpoint/2010/main" val="38474810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27000" y="-304800"/>
            <a:ext cx="9372600" cy="1143000"/>
          </a:xfrm>
        </p:spPr>
        <p:txBody>
          <a:bodyPr/>
          <a:lstStyle/>
          <a:p>
            <a:r>
              <a:rPr lang="en-US" sz="2800" b="1" dirty="0" smtClean="0">
                <a:solidFill>
                  <a:srgbClr val="990099"/>
                </a:solidFill>
                <a:latin typeface="Arial" charset="0"/>
              </a:rPr>
              <a:t>International cooperation</a:t>
            </a:r>
            <a:endParaRPr lang="en-US" sz="2800" b="1" dirty="0">
              <a:solidFill>
                <a:srgbClr val="990099"/>
              </a:solidFill>
              <a:latin typeface="Arial" charset="0"/>
            </a:endParaRPr>
          </a:p>
        </p:txBody>
      </p:sp>
      <p:sp>
        <p:nvSpPr>
          <p:cNvPr id="220163" name="Rectangle 3"/>
          <p:cNvSpPr>
            <a:spLocks noChangeArrowheads="1"/>
          </p:cNvSpPr>
          <p:nvPr/>
        </p:nvSpPr>
        <p:spPr bwMode="auto">
          <a:xfrm>
            <a:off x="152400" y="990600"/>
            <a:ext cx="8839200" cy="5638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220164" name="Text Box 4"/>
          <p:cNvSpPr txBox="1">
            <a:spLocks noChangeArrowheads="1"/>
          </p:cNvSpPr>
          <p:nvPr/>
        </p:nvSpPr>
        <p:spPr bwMode="auto">
          <a:xfrm>
            <a:off x="3200400" y="609600"/>
            <a:ext cx="15536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rgbClr val="000000"/>
                </a:solidFill>
              </a:rPr>
              <a:t>Challenges</a:t>
            </a:r>
          </a:p>
        </p:txBody>
      </p:sp>
      <p:sp>
        <p:nvSpPr>
          <p:cNvPr id="220165" name="Text Box 5"/>
          <p:cNvSpPr txBox="1">
            <a:spLocks noChangeArrowheads="1"/>
          </p:cNvSpPr>
          <p:nvPr/>
        </p:nvSpPr>
        <p:spPr bwMode="auto">
          <a:xfrm>
            <a:off x="5638800" y="609600"/>
            <a:ext cx="1864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smtClean="0">
                <a:solidFill>
                  <a:srgbClr val="000000"/>
                </a:solidFill>
              </a:rPr>
              <a:t>Opportunities</a:t>
            </a:r>
          </a:p>
        </p:txBody>
      </p:sp>
      <p:sp>
        <p:nvSpPr>
          <p:cNvPr id="220166" name="Line 6"/>
          <p:cNvSpPr>
            <a:spLocks noChangeShapeType="1"/>
          </p:cNvSpPr>
          <p:nvPr/>
        </p:nvSpPr>
        <p:spPr bwMode="auto">
          <a:xfrm>
            <a:off x="3124200" y="9906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220167" name="Line 7"/>
          <p:cNvSpPr>
            <a:spLocks noChangeShapeType="1"/>
          </p:cNvSpPr>
          <p:nvPr/>
        </p:nvSpPr>
        <p:spPr bwMode="auto">
          <a:xfrm>
            <a:off x="5486400" y="990600"/>
            <a:ext cx="0" cy="563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grpSp>
        <p:nvGrpSpPr>
          <p:cNvPr id="220168" name="Group 8"/>
          <p:cNvGrpSpPr>
            <a:grpSpLocks/>
          </p:cNvGrpSpPr>
          <p:nvPr/>
        </p:nvGrpSpPr>
        <p:grpSpPr bwMode="auto">
          <a:xfrm>
            <a:off x="152400" y="990600"/>
            <a:ext cx="8763000" cy="1522413"/>
            <a:chOff x="96" y="624"/>
            <a:chExt cx="5520" cy="959"/>
          </a:xfrm>
        </p:grpSpPr>
        <p:sp>
          <p:nvSpPr>
            <p:cNvPr id="220169" name="Text Box 9"/>
            <p:cNvSpPr txBox="1">
              <a:spLocks noChangeArrowheads="1"/>
            </p:cNvSpPr>
            <p:nvPr/>
          </p:nvSpPr>
          <p:spPr bwMode="auto">
            <a:xfrm>
              <a:off x="2064" y="1104"/>
              <a:ext cx="1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l-GR" smtClean="0">
                <a:solidFill>
                  <a:srgbClr val="FF0000"/>
                </a:solidFill>
              </a:endParaRPr>
            </a:p>
          </p:txBody>
        </p:sp>
        <p:sp>
          <p:nvSpPr>
            <p:cNvPr id="220170" name="Line 10"/>
            <p:cNvSpPr>
              <a:spLocks noChangeShapeType="1"/>
            </p:cNvSpPr>
            <p:nvPr/>
          </p:nvSpPr>
          <p:spPr bwMode="auto">
            <a:xfrm flipH="1" flipV="1">
              <a:off x="96" y="1536"/>
              <a:ext cx="5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220171" name="Text Box 11"/>
            <p:cNvSpPr txBox="1">
              <a:spLocks noChangeArrowheads="1"/>
            </p:cNvSpPr>
            <p:nvPr/>
          </p:nvSpPr>
          <p:spPr bwMode="auto">
            <a:xfrm>
              <a:off x="2016" y="764"/>
              <a:ext cx="1430"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000000"/>
                  </a:solidFill>
                </a:rPr>
                <a:t>Limited water reserves</a:t>
              </a:r>
              <a:r>
                <a:rPr lang="el-GR" sz="1600" dirty="0" smtClean="0">
                  <a:solidFill>
                    <a:srgbClr val="000000"/>
                  </a:solidFill>
                </a:rPr>
                <a:t>,</a:t>
              </a:r>
              <a:r>
                <a:rPr lang="en-US" sz="1600" dirty="0" smtClean="0">
                  <a:solidFill>
                    <a:srgbClr val="000000"/>
                  </a:solidFill>
                </a:rPr>
                <a:t> degraded ecosystems, quality issues </a:t>
              </a:r>
              <a:r>
                <a:rPr lang="el-GR" sz="1600" dirty="0" smtClean="0">
                  <a:solidFill>
                    <a:srgbClr val="000000"/>
                  </a:solidFill>
                </a:rPr>
                <a:t>.</a:t>
              </a:r>
              <a:endParaRPr lang="en-US" sz="1600" dirty="0" smtClean="0">
                <a:solidFill>
                  <a:srgbClr val="000000"/>
                </a:solidFill>
              </a:endParaRPr>
            </a:p>
          </p:txBody>
        </p:sp>
        <p:sp>
          <p:nvSpPr>
            <p:cNvPr id="220172" name="Text Box 12"/>
            <p:cNvSpPr txBox="1">
              <a:spLocks noChangeArrowheads="1"/>
            </p:cNvSpPr>
            <p:nvPr/>
          </p:nvSpPr>
          <p:spPr bwMode="auto">
            <a:xfrm>
              <a:off x="3456" y="624"/>
              <a:ext cx="2112"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000000"/>
                  </a:solidFill>
                </a:rPr>
                <a:t>Healthy water system</a:t>
              </a:r>
              <a:r>
                <a:rPr lang="el-GR" sz="1600" dirty="0" smtClean="0">
                  <a:solidFill>
                    <a:srgbClr val="000000"/>
                  </a:solidFill>
                </a:rPr>
                <a:t>: </a:t>
              </a:r>
              <a:r>
                <a:rPr lang="en-US" sz="1600" dirty="0" smtClean="0">
                  <a:solidFill>
                    <a:srgbClr val="000000"/>
                  </a:solidFill>
                </a:rPr>
                <a:t>improvement of water quality, flow characteristics, biodiversity</a:t>
              </a:r>
            </a:p>
          </p:txBody>
        </p:sp>
        <p:sp>
          <p:nvSpPr>
            <p:cNvPr id="220173" name="Rectangle 13"/>
            <p:cNvSpPr>
              <a:spLocks noChangeArrowheads="1"/>
            </p:cNvSpPr>
            <p:nvPr/>
          </p:nvSpPr>
          <p:spPr bwMode="auto">
            <a:xfrm>
              <a:off x="144" y="672"/>
              <a:ext cx="1824"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smtClean="0">
                  <a:solidFill>
                    <a:srgbClr val="000000"/>
                  </a:solidFill>
                </a:rPr>
                <a:t>Increasing benefits</a:t>
              </a:r>
            </a:p>
            <a:p>
              <a:pPr>
                <a:spcBef>
                  <a:spcPct val="50000"/>
                </a:spcBef>
              </a:pPr>
              <a:r>
                <a:rPr lang="en-US" sz="1600" b="1" i="1" dirty="0" smtClean="0">
                  <a:solidFill>
                    <a:srgbClr val="990099"/>
                  </a:solidFill>
                </a:rPr>
                <a:t>“to the river”</a:t>
              </a:r>
            </a:p>
            <a:p>
              <a:pPr>
                <a:spcBef>
                  <a:spcPct val="50000"/>
                </a:spcBef>
              </a:pPr>
              <a:endParaRPr lang="en-US" sz="1600" b="1" i="1" dirty="0">
                <a:solidFill>
                  <a:srgbClr val="990099"/>
                </a:solidFill>
              </a:endParaRPr>
            </a:p>
            <a:p>
              <a:pPr>
                <a:spcBef>
                  <a:spcPct val="50000"/>
                </a:spcBef>
              </a:pPr>
              <a:r>
                <a:rPr lang="en-US" sz="1600" b="1" i="1" dirty="0" smtClean="0">
                  <a:solidFill>
                    <a:srgbClr val="990099"/>
                  </a:solidFill>
                </a:rPr>
                <a:t>THE ECOLOGICAL RIVER</a:t>
              </a:r>
            </a:p>
          </p:txBody>
        </p:sp>
      </p:grpSp>
      <p:grpSp>
        <p:nvGrpSpPr>
          <p:cNvPr id="220174" name="Group 14"/>
          <p:cNvGrpSpPr>
            <a:grpSpLocks/>
          </p:cNvGrpSpPr>
          <p:nvPr/>
        </p:nvGrpSpPr>
        <p:grpSpPr bwMode="auto">
          <a:xfrm>
            <a:off x="152400" y="2438400"/>
            <a:ext cx="8839200" cy="1524000"/>
            <a:chOff x="96" y="1536"/>
            <a:chExt cx="5568" cy="960"/>
          </a:xfrm>
        </p:grpSpPr>
        <p:sp>
          <p:nvSpPr>
            <p:cNvPr id="220175" name="Text Box 15"/>
            <p:cNvSpPr txBox="1">
              <a:spLocks noChangeArrowheads="1"/>
            </p:cNvSpPr>
            <p:nvPr/>
          </p:nvSpPr>
          <p:spPr bwMode="auto">
            <a:xfrm>
              <a:off x="1968" y="1536"/>
              <a:ext cx="1536"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000000"/>
                  </a:solidFill>
                </a:rPr>
                <a:t>Not optimal use of water for the different activities</a:t>
              </a:r>
            </a:p>
          </p:txBody>
        </p:sp>
        <p:sp>
          <p:nvSpPr>
            <p:cNvPr id="220176" name="Text Box 16"/>
            <p:cNvSpPr txBox="1">
              <a:spLocks noChangeArrowheads="1"/>
            </p:cNvSpPr>
            <p:nvPr/>
          </p:nvSpPr>
          <p:spPr bwMode="auto">
            <a:xfrm>
              <a:off x="3456" y="1536"/>
              <a:ext cx="211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smtClean="0">
                  <a:solidFill>
                    <a:srgbClr val="000000"/>
                  </a:solidFill>
                </a:rPr>
                <a:t>Joint water planning</a:t>
              </a:r>
              <a:endParaRPr lang="el-GR" sz="1600" b="1" dirty="0" smtClean="0">
                <a:solidFill>
                  <a:srgbClr val="000000"/>
                </a:solidFill>
              </a:endParaRPr>
            </a:p>
            <a:p>
              <a:pPr>
                <a:spcBef>
                  <a:spcPct val="50000"/>
                </a:spcBef>
              </a:pPr>
              <a:r>
                <a:rPr lang="el-GR" sz="1600" dirty="0" smtClean="0">
                  <a:solidFill>
                    <a:srgbClr val="000000"/>
                  </a:solidFill>
                </a:rPr>
                <a:t> </a:t>
              </a:r>
              <a:r>
                <a:rPr lang="en-US" sz="1600" dirty="0" smtClean="0">
                  <a:solidFill>
                    <a:srgbClr val="000000"/>
                  </a:solidFill>
                </a:rPr>
                <a:t>Effective management, better water allocation</a:t>
              </a:r>
              <a:r>
                <a:rPr lang="el-GR" sz="1600" dirty="0" smtClean="0">
                  <a:solidFill>
                    <a:srgbClr val="000000"/>
                  </a:solidFill>
                </a:rPr>
                <a:t>, </a:t>
              </a:r>
              <a:r>
                <a:rPr lang="en-US" sz="1600" dirty="0" smtClean="0">
                  <a:solidFill>
                    <a:srgbClr val="000000"/>
                  </a:solidFill>
                </a:rPr>
                <a:t>flood management</a:t>
              </a:r>
              <a:r>
                <a:rPr lang="el-GR" sz="1600" dirty="0" smtClean="0">
                  <a:solidFill>
                    <a:srgbClr val="000000"/>
                  </a:solidFill>
                </a:rPr>
                <a:t>, </a:t>
              </a:r>
              <a:r>
                <a:rPr lang="en-US" sz="1600" dirty="0" smtClean="0">
                  <a:solidFill>
                    <a:srgbClr val="000000"/>
                  </a:solidFill>
                </a:rPr>
                <a:t>development</a:t>
              </a:r>
              <a:endParaRPr lang="el-GR" sz="1600" dirty="0">
                <a:solidFill>
                  <a:srgbClr val="000000"/>
                </a:solidFill>
              </a:endParaRPr>
            </a:p>
          </p:txBody>
        </p:sp>
        <p:sp>
          <p:nvSpPr>
            <p:cNvPr id="220177" name="Line 17"/>
            <p:cNvSpPr>
              <a:spLocks noChangeShapeType="1"/>
            </p:cNvSpPr>
            <p:nvPr/>
          </p:nvSpPr>
          <p:spPr bwMode="auto">
            <a:xfrm>
              <a:off x="96" y="2496"/>
              <a:ext cx="55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l-GR" sz="2400" smtClean="0">
                <a:solidFill>
                  <a:srgbClr val="000000"/>
                </a:solidFill>
                <a:latin typeface="Times New Roman"/>
              </a:endParaRPr>
            </a:p>
          </p:txBody>
        </p:sp>
        <p:sp>
          <p:nvSpPr>
            <p:cNvPr id="220178" name="Rectangle 18"/>
            <p:cNvSpPr>
              <a:spLocks noChangeArrowheads="1"/>
            </p:cNvSpPr>
            <p:nvPr/>
          </p:nvSpPr>
          <p:spPr bwMode="auto">
            <a:xfrm>
              <a:off x="192" y="1584"/>
              <a:ext cx="1824"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000000"/>
                  </a:solidFill>
                </a:rPr>
                <a:t>Increasing benefits</a:t>
              </a:r>
            </a:p>
            <a:p>
              <a:pPr>
                <a:spcBef>
                  <a:spcPct val="50000"/>
                </a:spcBef>
              </a:pPr>
              <a:r>
                <a:rPr lang="en-US" sz="1600" b="1" i="1" dirty="0" smtClean="0">
                  <a:solidFill>
                    <a:srgbClr val="990099"/>
                  </a:solidFill>
                </a:rPr>
                <a:t>“from the river”</a:t>
              </a:r>
            </a:p>
            <a:p>
              <a:pPr>
                <a:spcBef>
                  <a:spcPct val="50000"/>
                </a:spcBef>
              </a:pPr>
              <a:endParaRPr lang="en-US" sz="1600" b="1" i="1" dirty="0">
                <a:solidFill>
                  <a:srgbClr val="990099"/>
                </a:solidFill>
              </a:endParaRPr>
            </a:p>
            <a:p>
              <a:pPr>
                <a:spcBef>
                  <a:spcPct val="50000"/>
                </a:spcBef>
              </a:pPr>
              <a:r>
                <a:rPr lang="en-US" sz="1600" b="1" i="1" dirty="0" smtClean="0">
                  <a:solidFill>
                    <a:srgbClr val="990099"/>
                  </a:solidFill>
                </a:rPr>
                <a:t>THE ECONOMICAL RIVER</a:t>
              </a:r>
            </a:p>
          </p:txBody>
        </p:sp>
      </p:grpSp>
      <p:grpSp>
        <p:nvGrpSpPr>
          <p:cNvPr id="220179" name="Group 19"/>
          <p:cNvGrpSpPr>
            <a:grpSpLocks/>
          </p:cNvGrpSpPr>
          <p:nvPr/>
        </p:nvGrpSpPr>
        <p:grpSpPr bwMode="auto">
          <a:xfrm>
            <a:off x="152400" y="3962400"/>
            <a:ext cx="8991600" cy="1522413"/>
            <a:chOff x="96" y="2496"/>
            <a:chExt cx="5664" cy="959"/>
          </a:xfrm>
        </p:grpSpPr>
        <p:sp>
          <p:nvSpPr>
            <p:cNvPr id="220180" name="Line 20"/>
            <p:cNvSpPr>
              <a:spLocks noChangeShapeType="1"/>
            </p:cNvSpPr>
            <p:nvPr/>
          </p:nvSpPr>
          <p:spPr bwMode="auto">
            <a:xfrm flipH="1" flipV="1">
              <a:off x="96" y="3408"/>
              <a:ext cx="552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220181" name="Text Box 21"/>
            <p:cNvSpPr txBox="1">
              <a:spLocks noChangeArrowheads="1"/>
            </p:cNvSpPr>
            <p:nvPr/>
          </p:nvSpPr>
          <p:spPr bwMode="auto">
            <a:xfrm>
              <a:off x="2016" y="2544"/>
              <a:ext cx="1584"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000000"/>
                  </a:solidFill>
                </a:rPr>
                <a:t>Conflicts in regional / national / international level / political tension</a:t>
              </a:r>
            </a:p>
          </p:txBody>
        </p:sp>
        <p:sp>
          <p:nvSpPr>
            <p:cNvPr id="220182" name="Text Box 22"/>
            <p:cNvSpPr txBox="1">
              <a:spLocks noChangeArrowheads="1"/>
            </p:cNvSpPr>
            <p:nvPr/>
          </p:nvSpPr>
          <p:spPr bwMode="auto">
            <a:xfrm>
              <a:off x="3456" y="2496"/>
              <a:ext cx="2304" cy="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smtClean="0">
                  <a:solidFill>
                    <a:srgbClr val="000000"/>
                  </a:solidFill>
                </a:rPr>
                <a:t>International cooperation</a:t>
              </a:r>
              <a:r>
                <a:rPr lang="el-GR" sz="1600" dirty="0" smtClean="0">
                  <a:solidFill>
                    <a:srgbClr val="000000"/>
                  </a:solidFill>
                </a:rPr>
                <a:t>, </a:t>
              </a:r>
              <a:r>
                <a:rPr lang="en-US" sz="1600" dirty="0" smtClean="0">
                  <a:solidFill>
                    <a:srgbClr val="000000"/>
                  </a:solidFill>
                </a:rPr>
                <a:t>peace, security. </a:t>
              </a:r>
              <a:endParaRPr lang="en-US" sz="1600" dirty="0">
                <a:solidFill>
                  <a:srgbClr val="000000"/>
                </a:solidFill>
              </a:endParaRPr>
            </a:p>
            <a:p>
              <a:pPr>
                <a:spcBef>
                  <a:spcPct val="50000"/>
                </a:spcBef>
              </a:pPr>
              <a:r>
                <a:rPr lang="en-US" sz="1600" dirty="0" smtClean="0">
                  <a:solidFill>
                    <a:srgbClr val="000000"/>
                  </a:solidFill>
                </a:rPr>
                <a:t>Minimize the risk of war</a:t>
              </a:r>
            </a:p>
            <a:p>
              <a:pPr>
                <a:spcBef>
                  <a:spcPct val="50000"/>
                </a:spcBef>
              </a:pPr>
              <a:endParaRPr lang="el-GR" sz="1600" dirty="0" smtClean="0">
                <a:solidFill>
                  <a:srgbClr val="000000"/>
                </a:solidFill>
              </a:endParaRPr>
            </a:p>
          </p:txBody>
        </p:sp>
        <p:sp>
          <p:nvSpPr>
            <p:cNvPr id="220183" name="Rectangle 23"/>
            <p:cNvSpPr>
              <a:spLocks noChangeArrowheads="1"/>
            </p:cNvSpPr>
            <p:nvPr/>
          </p:nvSpPr>
          <p:spPr bwMode="auto">
            <a:xfrm>
              <a:off x="144" y="2544"/>
              <a:ext cx="2880"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smtClean="0">
                  <a:solidFill>
                    <a:srgbClr val="000000"/>
                  </a:solidFill>
                </a:rPr>
                <a:t>Decreasing the cost</a:t>
              </a:r>
            </a:p>
            <a:p>
              <a:pPr>
                <a:spcBef>
                  <a:spcPct val="50000"/>
                </a:spcBef>
              </a:pPr>
              <a:r>
                <a:rPr lang="en-US" sz="1600" b="1" i="1" dirty="0" smtClean="0">
                  <a:solidFill>
                    <a:srgbClr val="990099"/>
                  </a:solidFill>
                </a:rPr>
                <a:t>Because of the river</a:t>
              </a:r>
            </a:p>
            <a:p>
              <a:pPr>
                <a:spcBef>
                  <a:spcPct val="50000"/>
                </a:spcBef>
              </a:pPr>
              <a:endParaRPr lang="en-US" sz="1600" b="1" i="1" dirty="0">
                <a:solidFill>
                  <a:srgbClr val="990099"/>
                </a:solidFill>
              </a:endParaRPr>
            </a:p>
            <a:p>
              <a:pPr>
                <a:spcBef>
                  <a:spcPct val="50000"/>
                </a:spcBef>
              </a:pPr>
              <a:r>
                <a:rPr lang="en-US" sz="1600" b="1" i="1" dirty="0" smtClean="0">
                  <a:solidFill>
                    <a:srgbClr val="990099"/>
                  </a:solidFill>
                </a:rPr>
                <a:t>THE POLITICAL RIVER</a:t>
              </a:r>
            </a:p>
          </p:txBody>
        </p:sp>
      </p:grpSp>
      <p:grpSp>
        <p:nvGrpSpPr>
          <p:cNvPr id="220184" name="Group 24"/>
          <p:cNvGrpSpPr>
            <a:grpSpLocks/>
          </p:cNvGrpSpPr>
          <p:nvPr/>
        </p:nvGrpSpPr>
        <p:grpSpPr bwMode="auto">
          <a:xfrm>
            <a:off x="228600" y="5373693"/>
            <a:ext cx="8328025" cy="1484314"/>
            <a:chOff x="144" y="3385"/>
            <a:chExt cx="5246" cy="935"/>
          </a:xfrm>
        </p:grpSpPr>
        <p:sp>
          <p:nvSpPr>
            <p:cNvPr id="220185" name="Rectangle 25"/>
            <p:cNvSpPr>
              <a:spLocks noChangeArrowheads="1"/>
            </p:cNvSpPr>
            <p:nvPr/>
          </p:nvSpPr>
          <p:spPr bwMode="auto">
            <a:xfrm>
              <a:off x="432" y="4032"/>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220186" name="Rectangle 26"/>
            <p:cNvSpPr>
              <a:spLocks noChangeArrowheads="1"/>
            </p:cNvSpPr>
            <p:nvPr/>
          </p:nvSpPr>
          <p:spPr bwMode="auto">
            <a:xfrm>
              <a:off x="1968" y="3888"/>
              <a:ext cx="18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220187" name="Text Box 27"/>
            <p:cNvSpPr txBox="1">
              <a:spLocks noChangeArrowheads="1"/>
            </p:cNvSpPr>
            <p:nvPr/>
          </p:nvSpPr>
          <p:spPr bwMode="auto">
            <a:xfrm>
              <a:off x="1968" y="3456"/>
              <a:ext cx="150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dirty="0" smtClean="0">
                  <a:solidFill>
                    <a:srgbClr val="000000"/>
                  </a:solidFill>
                </a:rPr>
                <a:t>Fragmented management / inefficient administrative schemes</a:t>
              </a:r>
              <a:endParaRPr lang="en-US" sz="1600" dirty="0">
                <a:solidFill>
                  <a:srgbClr val="000000"/>
                </a:solidFill>
              </a:endParaRPr>
            </a:p>
          </p:txBody>
        </p:sp>
        <p:sp>
          <p:nvSpPr>
            <p:cNvPr id="220188" name="Text Box 28"/>
            <p:cNvSpPr txBox="1">
              <a:spLocks noChangeArrowheads="1"/>
            </p:cNvSpPr>
            <p:nvPr/>
          </p:nvSpPr>
          <p:spPr bwMode="auto">
            <a:xfrm>
              <a:off x="3470" y="3385"/>
              <a:ext cx="1920"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smtClean="0">
                  <a:solidFill>
                    <a:srgbClr val="000000"/>
                  </a:solidFill>
                </a:rPr>
                <a:t>Integrated planning, development of joint projects, contributory, benefit sharing</a:t>
              </a:r>
              <a:endParaRPr lang="en-US" dirty="0" smtClean="0">
                <a:solidFill>
                  <a:srgbClr val="000000"/>
                </a:solidFill>
              </a:endParaRPr>
            </a:p>
          </p:txBody>
        </p:sp>
        <p:sp>
          <p:nvSpPr>
            <p:cNvPr id="220189" name="Rectangle 29"/>
            <p:cNvSpPr>
              <a:spLocks noChangeArrowheads="1"/>
            </p:cNvSpPr>
            <p:nvPr/>
          </p:nvSpPr>
          <p:spPr bwMode="auto">
            <a:xfrm>
              <a:off x="144" y="3408"/>
              <a:ext cx="1824"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000000"/>
                  </a:solidFill>
                </a:rPr>
                <a:t>Increasing benefits</a:t>
              </a:r>
            </a:p>
            <a:p>
              <a:pPr>
                <a:spcBef>
                  <a:spcPct val="50000"/>
                </a:spcBef>
              </a:pPr>
              <a:r>
                <a:rPr lang="en-US" sz="1600" b="1" i="1" dirty="0" smtClean="0">
                  <a:solidFill>
                    <a:srgbClr val="990099"/>
                  </a:solidFill>
                </a:rPr>
                <a:t>“beyond the river”</a:t>
              </a:r>
            </a:p>
            <a:p>
              <a:pPr>
                <a:spcBef>
                  <a:spcPct val="50000"/>
                </a:spcBef>
              </a:pPr>
              <a:r>
                <a:rPr lang="en-US" sz="1600" b="1" i="1" dirty="0" smtClean="0">
                  <a:solidFill>
                    <a:srgbClr val="990099"/>
                  </a:solidFill>
                </a:rPr>
                <a:t>THE CATALYTIC RIVER</a:t>
              </a:r>
            </a:p>
          </p:txBody>
        </p:sp>
      </p:grpSp>
      <p:sp>
        <p:nvSpPr>
          <p:cNvPr id="220192" name="Rectangle 32"/>
          <p:cNvSpPr>
            <a:spLocks noChangeArrowheads="1"/>
          </p:cNvSpPr>
          <p:nvPr/>
        </p:nvSpPr>
        <p:spPr bwMode="auto">
          <a:xfrm>
            <a:off x="8382000" y="6248400"/>
            <a:ext cx="762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l-GR" sz="2400" smtClean="0">
              <a:solidFill>
                <a:srgbClr val="000000"/>
              </a:solidFill>
              <a:latin typeface="Times New Roman"/>
            </a:endParaRPr>
          </a:p>
        </p:txBody>
      </p:sp>
      <p:sp>
        <p:nvSpPr>
          <p:cNvPr id="32" name="TextBox 31"/>
          <p:cNvSpPr txBox="1"/>
          <p:nvPr/>
        </p:nvSpPr>
        <p:spPr>
          <a:xfrm>
            <a:off x="304800" y="6369676"/>
            <a:ext cx="2304256" cy="307777"/>
          </a:xfrm>
          <a:prstGeom prst="rect">
            <a:avLst/>
          </a:prstGeom>
          <a:noFill/>
        </p:spPr>
        <p:txBody>
          <a:bodyPr wrap="square" rtlCol="0">
            <a:spAutoFit/>
          </a:bodyPr>
          <a:lstStyle/>
          <a:p>
            <a:pPr eaLnBrk="1" fontAlgn="auto" hangingPunct="1">
              <a:spcBef>
                <a:spcPts val="0"/>
              </a:spcBef>
              <a:spcAft>
                <a:spcPts val="0"/>
              </a:spcAft>
            </a:pPr>
            <a:r>
              <a:rPr lang="en-US" sz="1400" dirty="0" smtClean="0">
                <a:solidFill>
                  <a:srgbClr val="000000"/>
                </a:solidFill>
                <a:latin typeface="Times New Roman"/>
              </a:rPr>
              <a:t>Sadoff et </a:t>
            </a:r>
            <a:r>
              <a:rPr lang="en-US" sz="1400" dirty="0" err="1" smtClean="0">
                <a:solidFill>
                  <a:srgbClr val="000000"/>
                </a:solidFill>
                <a:latin typeface="Times New Roman"/>
              </a:rPr>
              <a:t>al.</a:t>
            </a:r>
            <a:r>
              <a:rPr lang="en-US" sz="1400" dirty="0" smtClean="0">
                <a:solidFill>
                  <a:srgbClr val="000000"/>
                </a:solidFill>
                <a:latin typeface="Times New Roman"/>
              </a:rPr>
              <a:t> 2002</a:t>
            </a:r>
            <a:endParaRPr lang="el-GR" sz="1400" dirty="0">
              <a:solidFill>
                <a:srgbClr val="000000"/>
              </a:solidFill>
              <a:latin typeface="Times New Roman"/>
            </a:endParaRPr>
          </a:p>
        </p:txBody>
      </p:sp>
    </p:spTree>
    <p:extLst>
      <p:ext uri="{BB962C8B-B14F-4D97-AF65-F5344CB8AC3E}">
        <p14:creationId xmlns:p14="http://schemas.microsoft.com/office/powerpoint/2010/main" val="4182392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20168"/>
                                        </p:tgtEl>
                                        <p:attrNameLst>
                                          <p:attrName>style.visibility</p:attrName>
                                        </p:attrNameLst>
                                      </p:cBhvr>
                                      <p:to>
                                        <p:strVal val="visible"/>
                                      </p:to>
                                    </p:set>
                                    <p:anim calcmode="lin" valueType="num">
                                      <p:cBhvr additive="base">
                                        <p:cTn id="7" dur="500" fill="hold"/>
                                        <p:tgtEl>
                                          <p:spTgt spid="220168"/>
                                        </p:tgtEl>
                                        <p:attrNameLst>
                                          <p:attrName>ppt_x</p:attrName>
                                        </p:attrNameLst>
                                      </p:cBhvr>
                                      <p:tavLst>
                                        <p:tav tm="0">
                                          <p:val>
                                            <p:strVal val="0-#ppt_w/2"/>
                                          </p:val>
                                        </p:tav>
                                        <p:tav tm="100000">
                                          <p:val>
                                            <p:strVal val="#ppt_x"/>
                                          </p:val>
                                        </p:tav>
                                      </p:tavLst>
                                    </p:anim>
                                    <p:anim calcmode="lin" valueType="num">
                                      <p:cBhvr additive="base">
                                        <p:cTn id="8" dur="500" fill="hold"/>
                                        <p:tgtEl>
                                          <p:spTgt spid="2201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20174"/>
                                        </p:tgtEl>
                                        <p:attrNameLst>
                                          <p:attrName>style.visibility</p:attrName>
                                        </p:attrNameLst>
                                      </p:cBhvr>
                                      <p:to>
                                        <p:strVal val="visible"/>
                                      </p:to>
                                    </p:set>
                                    <p:anim calcmode="lin" valueType="num">
                                      <p:cBhvr additive="base">
                                        <p:cTn id="13" dur="500" fill="hold"/>
                                        <p:tgtEl>
                                          <p:spTgt spid="220174"/>
                                        </p:tgtEl>
                                        <p:attrNameLst>
                                          <p:attrName>ppt_x</p:attrName>
                                        </p:attrNameLst>
                                      </p:cBhvr>
                                      <p:tavLst>
                                        <p:tav tm="0">
                                          <p:val>
                                            <p:strVal val="0-#ppt_w/2"/>
                                          </p:val>
                                        </p:tav>
                                        <p:tav tm="100000">
                                          <p:val>
                                            <p:strVal val="#ppt_x"/>
                                          </p:val>
                                        </p:tav>
                                      </p:tavLst>
                                    </p:anim>
                                    <p:anim calcmode="lin" valueType="num">
                                      <p:cBhvr additive="base">
                                        <p:cTn id="14" dur="500" fill="hold"/>
                                        <p:tgtEl>
                                          <p:spTgt spid="22017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20179"/>
                                        </p:tgtEl>
                                        <p:attrNameLst>
                                          <p:attrName>style.visibility</p:attrName>
                                        </p:attrNameLst>
                                      </p:cBhvr>
                                      <p:to>
                                        <p:strVal val="visible"/>
                                      </p:to>
                                    </p:set>
                                    <p:anim calcmode="lin" valueType="num">
                                      <p:cBhvr additive="base">
                                        <p:cTn id="19" dur="500" fill="hold"/>
                                        <p:tgtEl>
                                          <p:spTgt spid="220179"/>
                                        </p:tgtEl>
                                        <p:attrNameLst>
                                          <p:attrName>ppt_x</p:attrName>
                                        </p:attrNameLst>
                                      </p:cBhvr>
                                      <p:tavLst>
                                        <p:tav tm="0">
                                          <p:val>
                                            <p:strVal val="0-#ppt_w/2"/>
                                          </p:val>
                                        </p:tav>
                                        <p:tav tm="100000">
                                          <p:val>
                                            <p:strVal val="#ppt_x"/>
                                          </p:val>
                                        </p:tav>
                                      </p:tavLst>
                                    </p:anim>
                                    <p:anim calcmode="lin" valueType="num">
                                      <p:cBhvr additive="base">
                                        <p:cTn id="20" dur="500" fill="hold"/>
                                        <p:tgtEl>
                                          <p:spTgt spid="22017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220184"/>
                                        </p:tgtEl>
                                        <p:attrNameLst>
                                          <p:attrName>style.visibility</p:attrName>
                                        </p:attrNameLst>
                                      </p:cBhvr>
                                      <p:to>
                                        <p:strVal val="visible"/>
                                      </p:to>
                                    </p:set>
                                    <p:anim calcmode="lin" valueType="num">
                                      <p:cBhvr additive="base">
                                        <p:cTn id="25" dur="500" fill="hold"/>
                                        <p:tgtEl>
                                          <p:spTgt spid="220184"/>
                                        </p:tgtEl>
                                        <p:attrNameLst>
                                          <p:attrName>ppt_x</p:attrName>
                                        </p:attrNameLst>
                                      </p:cBhvr>
                                      <p:tavLst>
                                        <p:tav tm="0">
                                          <p:val>
                                            <p:strVal val="0-#ppt_w/2"/>
                                          </p:val>
                                        </p:tav>
                                        <p:tav tm="100000">
                                          <p:val>
                                            <p:strVal val="#ppt_x"/>
                                          </p:val>
                                        </p:tav>
                                      </p:tavLst>
                                    </p:anim>
                                    <p:anim calcmode="lin" valueType="num">
                                      <p:cBhvr additive="base">
                                        <p:cTn id="26" dur="500" fill="hold"/>
                                        <p:tgtEl>
                                          <p:spTgt spid="2201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Transboundary water resources management</a:t>
            </a:r>
          </a:p>
        </p:txBody>
      </p:sp>
      <p:sp>
        <p:nvSpPr>
          <p:cNvPr id="22" name="Rectangle 21"/>
          <p:cNvSpPr/>
          <p:nvPr/>
        </p:nvSpPr>
        <p:spPr>
          <a:xfrm>
            <a:off x="76200" y="1066800"/>
            <a:ext cx="9067800" cy="2123658"/>
          </a:xfrm>
          <a:prstGeom prst="rect">
            <a:avLst/>
          </a:prstGeom>
        </p:spPr>
        <p:txBody>
          <a:bodyPr wrap="square">
            <a:spAutoFit/>
          </a:bodyPr>
          <a:lstStyle/>
          <a:p>
            <a:r>
              <a:rPr lang="el-GR" sz="2200" dirty="0" smtClean="0"/>
              <a:t>D</a:t>
            </a:r>
            <a:r>
              <a:rPr lang="en-US" sz="2200" dirty="0" err="1" smtClean="0"/>
              <a:t>ifficulties</a:t>
            </a:r>
            <a:r>
              <a:rPr lang="en-US" sz="2200" dirty="0" smtClean="0"/>
              <a:t> </a:t>
            </a:r>
            <a:r>
              <a:rPr lang="en-US" sz="2200" dirty="0"/>
              <a:t>that arise in their management and governance can be due to the lack of </a:t>
            </a:r>
          </a:p>
          <a:p>
            <a:pPr marL="514350" indent="-514350">
              <a:buAutoNum type="romanLcParenR"/>
            </a:pPr>
            <a:r>
              <a:rPr lang="en-US" sz="2200" dirty="0"/>
              <a:t>political inclination for cooperation </a:t>
            </a:r>
          </a:p>
          <a:p>
            <a:pPr marL="514350" indent="-514350">
              <a:buAutoNum type="romanLcParenR"/>
            </a:pPr>
            <a:r>
              <a:rPr lang="en-US" sz="2200" dirty="0"/>
              <a:t> communication channels and understanding among decision makers, scientists, water professionals, stakeholders, and </a:t>
            </a:r>
          </a:p>
          <a:p>
            <a:pPr marL="514350" indent="-514350">
              <a:buAutoNum type="romanLcParenR"/>
            </a:pPr>
            <a:r>
              <a:rPr lang="en-US" sz="2200" dirty="0"/>
              <a:t>effective exchange mechanisms of data and information</a:t>
            </a:r>
          </a:p>
        </p:txBody>
      </p:sp>
      <p:sp>
        <p:nvSpPr>
          <p:cNvPr id="2" name="Rectangle 1"/>
          <p:cNvSpPr/>
          <p:nvPr/>
        </p:nvSpPr>
        <p:spPr>
          <a:xfrm>
            <a:off x="459582" y="4343400"/>
            <a:ext cx="8153400" cy="1107996"/>
          </a:xfrm>
          <a:prstGeom prst="rect">
            <a:avLst/>
          </a:prstGeom>
          <a:ln>
            <a:solidFill>
              <a:schemeClr val="tx1"/>
            </a:solidFill>
          </a:ln>
        </p:spPr>
        <p:txBody>
          <a:bodyPr wrap="square">
            <a:spAutoFit/>
          </a:bodyPr>
          <a:lstStyle/>
          <a:p>
            <a:pPr algn="ctr"/>
            <a:r>
              <a:rPr lang="en-GB" sz="2200" dirty="0"/>
              <a:t>Data exchange is considered a necessary step and precondition for data consolidation, joint modelling and monitoring protocols, which thereafter could lead to integrated ecosystem governance</a:t>
            </a:r>
            <a:endParaRPr lang="en-US" sz="2200" dirty="0"/>
          </a:p>
        </p:txBody>
      </p:sp>
      <p:cxnSp>
        <p:nvCxnSpPr>
          <p:cNvPr id="7" name="Straight Arrow Connector 6"/>
          <p:cNvCxnSpPr/>
          <p:nvPr/>
        </p:nvCxnSpPr>
        <p:spPr>
          <a:xfrm>
            <a:off x="4562474" y="3529013"/>
            <a:ext cx="0" cy="7381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3384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86" y="981076"/>
            <a:ext cx="3566160" cy="1371600"/>
          </a:xfrm>
        </p:spPr>
        <p:txBody>
          <a:bodyPr>
            <a:normAutofit fontScale="90000"/>
          </a:bodyPr>
          <a:lstStyle/>
          <a:p>
            <a:r>
              <a:rPr lang="en-US" dirty="0" smtClean="0"/>
              <a:t>The </a:t>
            </a:r>
            <a:r>
              <a:rPr lang="en-US" dirty="0"/>
              <a:t>Water </a:t>
            </a:r>
            <a:r>
              <a:rPr lang="en-US" dirty="0" smtClean="0"/>
              <a:t>Convention (1996)</a:t>
            </a:r>
            <a:endParaRPr lang="en-US" dirty="0"/>
          </a:p>
        </p:txBody>
      </p:sp>
      <p:pic>
        <p:nvPicPr>
          <p:cNvPr id="5" name="Picture Placeholder 4" descr="NewImage_thumb.jpg"/>
          <p:cNvPicPr>
            <a:picLocks noGrp="1" noChangeAspect="1"/>
          </p:cNvPicPr>
          <p:nvPr>
            <p:ph type="pic" idx="1"/>
          </p:nvPr>
        </p:nvPicPr>
        <p:blipFill>
          <a:blip r:embed="rId3">
            <a:extLst>
              <a:ext uri="{28A0092B-C50C-407E-A947-70E740481C1C}">
                <a14:useLocalDpi xmlns:a14="http://schemas.microsoft.com/office/drawing/2010/main" val="0"/>
              </a:ext>
            </a:extLst>
          </a:blip>
          <a:srcRect l="8197" r="8197"/>
          <a:stretch>
            <a:fillRect/>
          </a:stretch>
        </p:blipFill>
        <p:spPr>
          <a:xfrm>
            <a:off x="5266765" y="1676400"/>
            <a:ext cx="2212485" cy="2212485"/>
          </a:xfrm>
        </p:spPr>
      </p:pic>
      <p:sp>
        <p:nvSpPr>
          <p:cNvPr id="4" name="Text Placeholder 3"/>
          <p:cNvSpPr>
            <a:spLocks noGrp="1"/>
          </p:cNvSpPr>
          <p:nvPr>
            <p:ph type="body" sz="half" idx="2"/>
          </p:nvPr>
        </p:nvSpPr>
        <p:spPr>
          <a:xfrm>
            <a:off x="353886" y="2175743"/>
            <a:ext cx="4638160" cy="2428599"/>
          </a:xfrm>
        </p:spPr>
        <p:txBody>
          <a:bodyPr>
            <a:normAutofit/>
          </a:bodyPr>
          <a:lstStyle/>
          <a:p>
            <a:r>
              <a:rPr lang="en-US" sz="2400" dirty="0"/>
              <a:t>The </a:t>
            </a:r>
            <a:r>
              <a:rPr lang="en-US" sz="2400" u="sng" dirty="0"/>
              <a:t>United Nations Economic Commission for Europe (UNECE) Convention on the Protection and Use of </a:t>
            </a:r>
            <a:r>
              <a:rPr lang="en-US" sz="2400" u="sng" dirty="0" err="1"/>
              <a:t>Transboundary</a:t>
            </a:r>
            <a:r>
              <a:rPr lang="en-US" sz="2400" u="sng" dirty="0"/>
              <a:t> Watercourses and International </a:t>
            </a:r>
            <a:r>
              <a:rPr lang="en-US" sz="2400" u="sng" dirty="0" smtClean="0"/>
              <a:t>Lakes</a:t>
            </a:r>
            <a:endParaRPr lang="en-US" sz="2400" dirty="0"/>
          </a:p>
        </p:txBody>
      </p:sp>
      <p:sp>
        <p:nvSpPr>
          <p:cNvPr id="6" name="Titre 1"/>
          <p:cNvSpPr>
            <a:spLocks/>
          </p:cNvSpPr>
          <p:nvPr/>
        </p:nvSpPr>
        <p:spPr bwMode="auto">
          <a:xfrm>
            <a:off x="179389" y="115889"/>
            <a:ext cx="87137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b="1" dirty="0">
                <a:solidFill>
                  <a:schemeClr val="bg1"/>
                </a:solidFill>
              </a:rPr>
              <a:t>Worldwide Initiatives for transboundary water resources management </a:t>
            </a:r>
          </a:p>
        </p:txBody>
      </p:sp>
      <p:sp>
        <p:nvSpPr>
          <p:cNvPr id="3" name="Rectangle 2"/>
          <p:cNvSpPr/>
          <p:nvPr/>
        </p:nvSpPr>
        <p:spPr>
          <a:xfrm>
            <a:off x="0" y="4884858"/>
            <a:ext cx="9144000" cy="1292662"/>
          </a:xfrm>
          <a:prstGeom prst="rect">
            <a:avLst/>
          </a:prstGeom>
        </p:spPr>
        <p:txBody>
          <a:bodyPr wrap="square">
            <a:spAutoFit/>
          </a:bodyPr>
          <a:lstStyle/>
          <a:p>
            <a:r>
              <a:rPr lang="en-US" sz="2400" b="1" dirty="0" smtClean="0"/>
              <a:t>90</a:t>
            </a:r>
            <a:r>
              <a:rPr lang="en-US" dirty="0" smtClean="0"/>
              <a:t> </a:t>
            </a:r>
            <a:r>
              <a:rPr lang="en-US" b="1" dirty="0"/>
              <a:t>bilateral and basin agreements </a:t>
            </a:r>
            <a:r>
              <a:rPr lang="en-US" dirty="0"/>
              <a:t>and arrangements for </a:t>
            </a:r>
            <a:r>
              <a:rPr lang="en-US" dirty="0" err="1"/>
              <a:t>transboundary</a:t>
            </a:r>
            <a:r>
              <a:rPr lang="en-US" dirty="0"/>
              <a:t> water cooperation have entered into force </a:t>
            </a:r>
            <a:r>
              <a:rPr lang="en-US" dirty="0" smtClean="0"/>
              <a:t>in the </a:t>
            </a:r>
            <a:r>
              <a:rPr lang="en-US" dirty="0"/>
              <a:t>pan-European </a:t>
            </a:r>
            <a:r>
              <a:rPr lang="en-US" dirty="0" smtClean="0"/>
              <a:t> region.</a:t>
            </a:r>
          </a:p>
          <a:p>
            <a:r>
              <a:rPr lang="en-US" dirty="0" smtClean="0"/>
              <a:t>The Convention has </a:t>
            </a:r>
            <a:r>
              <a:rPr lang="en-US" dirty="0"/>
              <a:t>offered a neutral platform for dialogue, integrating</a:t>
            </a:r>
          </a:p>
          <a:p>
            <a:r>
              <a:rPr lang="en-US" dirty="0"/>
              <a:t>countries facing diverse challenges regarding water resources management. </a:t>
            </a:r>
          </a:p>
        </p:txBody>
      </p:sp>
    </p:spTree>
    <p:extLst>
      <p:ext uri="{BB962C8B-B14F-4D97-AF65-F5344CB8AC3E}">
        <p14:creationId xmlns:p14="http://schemas.microsoft.com/office/powerpoint/2010/main" val="232713282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UNECE REPORT (2007)</a:t>
            </a:r>
            <a:endParaRPr lang="en-US" dirty="0"/>
          </a:p>
        </p:txBody>
      </p:sp>
      <p:pic>
        <p:nvPicPr>
          <p:cNvPr id="6" name="Picture Placeholder 5" descr="csm_FirstAssessment-en_fad2ce5d55.jpg"/>
          <p:cNvPicPr>
            <a:picLocks noGrp="1" noChangeAspect="1"/>
          </p:cNvPicPr>
          <p:nvPr>
            <p:ph type="pic" idx="1"/>
          </p:nvPr>
        </p:nvPicPr>
        <p:blipFill>
          <a:blip r:embed="rId2">
            <a:extLst>
              <a:ext uri="{28A0092B-C50C-407E-A947-70E740481C1C}">
                <a14:useLocalDpi xmlns:a14="http://schemas.microsoft.com/office/drawing/2010/main" val="0"/>
              </a:ext>
            </a:extLst>
          </a:blip>
          <a:srcRect t="14706" b="14706"/>
          <a:stretch>
            <a:fillRect/>
          </a:stretch>
        </p:blipFill>
        <p:spPr>
          <a:xfrm>
            <a:off x="5266765" y="1676400"/>
            <a:ext cx="3139636" cy="3139636"/>
          </a:xfrm>
        </p:spPr>
      </p:pic>
      <p:sp>
        <p:nvSpPr>
          <p:cNvPr id="4" name="Text Placeholder 3"/>
          <p:cNvSpPr>
            <a:spLocks noGrp="1"/>
          </p:cNvSpPr>
          <p:nvPr>
            <p:ph type="body" sz="half" idx="2"/>
          </p:nvPr>
        </p:nvSpPr>
        <p:spPr>
          <a:xfrm>
            <a:off x="370435" y="1828799"/>
            <a:ext cx="4551051" cy="4592582"/>
          </a:xfrm>
        </p:spPr>
        <p:txBody>
          <a:bodyPr>
            <a:normAutofit/>
          </a:bodyPr>
          <a:lstStyle/>
          <a:p>
            <a:r>
              <a:rPr lang="en-US" sz="2400" dirty="0"/>
              <a:t>A comprehensive analysis of the pressure factors, the quantity and quality status, as well as responses and future trends of the </a:t>
            </a:r>
            <a:r>
              <a:rPr lang="en-US" sz="2400" dirty="0" err="1"/>
              <a:t>transboundary</a:t>
            </a:r>
            <a:r>
              <a:rPr lang="en-US" sz="2400" dirty="0"/>
              <a:t> waters. </a:t>
            </a:r>
          </a:p>
          <a:p>
            <a:endParaRPr lang="en-US" dirty="0" smtClean="0"/>
          </a:p>
          <a:p>
            <a:r>
              <a:rPr lang="en-US" dirty="0" smtClean="0"/>
              <a:t>It </a:t>
            </a:r>
            <a:r>
              <a:rPr lang="en-US" dirty="0"/>
              <a:t>covers 140 </a:t>
            </a:r>
            <a:r>
              <a:rPr lang="en-US" dirty="0" err="1"/>
              <a:t>transboundary</a:t>
            </a:r>
            <a:r>
              <a:rPr lang="en-US" dirty="0"/>
              <a:t> rivers and 30 </a:t>
            </a:r>
            <a:r>
              <a:rPr lang="en-US" dirty="0" err="1"/>
              <a:t>transboundary</a:t>
            </a:r>
            <a:r>
              <a:rPr lang="en-US" dirty="0"/>
              <a:t> lakes in the European and Asian parts of the region, as well as 70 </a:t>
            </a:r>
            <a:r>
              <a:rPr lang="en-US" dirty="0" err="1"/>
              <a:t>transboundary</a:t>
            </a:r>
            <a:r>
              <a:rPr lang="en-US" dirty="0"/>
              <a:t> aquifers located in South-Eastern Europe, Caucasus and Central Asia.</a:t>
            </a:r>
          </a:p>
        </p:txBody>
      </p:sp>
    </p:spTree>
    <p:extLst>
      <p:ext uri="{BB962C8B-B14F-4D97-AF65-F5344CB8AC3E}">
        <p14:creationId xmlns:p14="http://schemas.microsoft.com/office/powerpoint/2010/main" val="12132239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 2</a:t>
            </a:r>
            <a:r>
              <a:rPr lang="en-US" baseline="30000" dirty="0" smtClean="0"/>
              <a:t>nd </a:t>
            </a:r>
            <a:r>
              <a:rPr lang="en-US" dirty="0" smtClean="0"/>
              <a:t>UNECE REPORT (2011)</a:t>
            </a:r>
            <a:endParaRPr lang="en-US" dirty="0"/>
          </a:p>
        </p:txBody>
      </p:sp>
      <p:pic>
        <p:nvPicPr>
          <p:cNvPr id="5" name="Picture Placeholder 4" descr="3c7f211b3e.png"/>
          <p:cNvPicPr>
            <a:picLocks noGrp="1" noChangeAspect="1"/>
          </p:cNvPicPr>
          <p:nvPr>
            <p:ph type="pic" idx="1"/>
          </p:nvPr>
        </p:nvPicPr>
        <p:blipFill>
          <a:blip r:embed="rId3">
            <a:extLst>
              <a:ext uri="{28A0092B-C50C-407E-A947-70E740481C1C}">
                <a14:useLocalDpi xmlns:a14="http://schemas.microsoft.com/office/drawing/2010/main" val="0"/>
              </a:ext>
            </a:extLst>
          </a:blip>
          <a:srcRect t="10630" b="10630"/>
          <a:stretch>
            <a:fillRect/>
          </a:stretch>
        </p:blipFill>
        <p:spPr>
          <a:xfrm>
            <a:off x="5266764" y="1676399"/>
            <a:ext cx="3245483" cy="3245483"/>
          </a:xfrm>
        </p:spPr>
      </p:pic>
      <p:sp>
        <p:nvSpPr>
          <p:cNvPr id="4" name="Text Placeholder 3"/>
          <p:cNvSpPr>
            <a:spLocks noGrp="1"/>
          </p:cNvSpPr>
          <p:nvPr>
            <p:ph type="body" sz="half" idx="2"/>
          </p:nvPr>
        </p:nvSpPr>
        <p:spPr/>
        <p:txBody>
          <a:bodyPr>
            <a:noAutofit/>
          </a:bodyPr>
          <a:lstStyle/>
          <a:p>
            <a:r>
              <a:rPr lang="en-US" sz="2400" dirty="0" smtClean="0"/>
              <a:t> </a:t>
            </a:r>
            <a:r>
              <a:rPr lang="en-US" sz="2400" dirty="0"/>
              <a:t>I</a:t>
            </a:r>
            <a:r>
              <a:rPr lang="en-US" sz="2400" dirty="0" smtClean="0"/>
              <a:t>ssues </a:t>
            </a:r>
            <a:r>
              <a:rPr lang="en-US" sz="2400" dirty="0"/>
              <a:t>related with </a:t>
            </a:r>
            <a:r>
              <a:rPr lang="en-US" sz="2400" u="sng" dirty="0"/>
              <a:t>climate change adaptation policies and measures</a:t>
            </a:r>
            <a:r>
              <a:rPr lang="en-US" sz="2400" dirty="0"/>
              <a:t>, ecological and biodiversity issues, information about the legal, institutional and socio-economic status of the riparian countries are being emphasized.</a:t>
            </a:r>
          </a:p>
          <a:p>
            <a:endParaRPr lang="en-US" sz="2400" dirty="0"/>
          </a:p>
        </p:txBody>
      </p:sp>
    </p:spTree>
    <p:extLst>
      <p:ext uri="{BB962C8B-B14F-4D97-AF65-F5344CB8AC3E}">
        <p14:creationId xmlns:p14="http://schemas.microsoft.com/office/powerpoint/2010/main" val="287617034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bit">
  <a:themeElements>
    <a:clrScheme name="Orbit">
      <a:dk1>
        <a:srgbClr val="000000"/>
      </a:dk1>
      <a:lt1>
        <a:srgbClr val="FFFFFF"/>
      </a:lt1>
      <a:dk2>
        <a:srgbClr val="7C9BA5"/>
      </a:dk2>
      <a:lt2>
        <a:srgbClr val="C1D0CA"/>
      </a:lt2>
      <a:accent1>
        <a:srgbClr val="F2D908"/>
      </a:accent1>
      <a:accent2>
        <a:srgbClr val="9DE61E"/>
      </a:accent2>
      <a:accent3>
        <a:srgbClr val="0D8BE6"/>
      </a:accent3>
      <a:accent4>
        <a:srgbClr val="C61B1B"/>
      </a:accent4>
      <a:accent5>
        <a:srgbClr val="E26F08"/>
      </a:accent5>
      <a:accent6>
        <a:srgbClr val="8D35D1"/>
      </a:accent6>
      <a:hlink>
        <a:srgbClr val="ECBF0B"/>
      </a:hlink>
      <a:folHlink>
        <a:srgbClr val="F4E5A8"/>
      </a:folHlink>
    </a:clrScheme>
    <a:fontScheme name="Orbit">
      <a:majorFont>
        <a:latin typeface="Candara"/>
        <a:ea typeface=""/>
        <a:cs typeface=""/>
        <a:font script="Jpan" typeface="ＭＳ Ｐゴシック"/>
        <a:font script="Hans" typeface="宋体"/>
        <a:font script="Hant" typeface="新細明體"/>
      </a:majorFont>
      <a:minorFont>
        <a:latin typeface="Candara"/>
        <a:ea typeface=""/>
        <a:cs typeface=""/>
        <a:font script="Jpan" typeface="ＭＳ Ｐゴシック"/>
        <a:font script="Hans" typeface="宋体"/>
        <a:font script="Hant" typeface="新細明體"/>
      </a:minorFont>
    </a:fontScheme>
    <a:fmtScheme name="Orbit">
      <a:fillStyleLst>
        <a:solidFill>
          <a:schemeClr val="phClr"/>
        </a:solidFill>
        <a:solidFill>
          <a:schemeClr val="phClr">
            <a:shade val="80000"/>
          </a:schemeClr>
        </a:solidFill>
        <a:gradFill rotWithShape="1">
          <a:gsLst>
            <a:gs pos="0">
              <a:schemeClr val="phClr">
                <a:shade val="30000"/>
                <a:satMod val="100000"/>
              </a:schemeClr>
            </a:gs>
            <a:gs pos="80000">
              <a:schemeClr val="phClr">
                <a:shade val="90000"/>
                <a:satMod val="100000"/>
              </a:schemeClr>
            </a:gs>
            <a:gs pos="100000">
              <a:schemeClr val="phClr">
                <a:tint val="90000"/>
                <a:shade val="100000"/>
                <a:satMod val="150000"/>
              </a:schemeClr>
            </a:gs>
          </a:gsLst>
          <a:lin ang="16200000" scaled="0"/>
        </a:grad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76200" cap="flat" cmpd="sng" algn="ctr">
          <a:solidFill>
            <a:schemeClr val="phClr"/>
          </a:solidFill>
          <a:prstDash val="solid"/>
        </a:ln>
      </a:lnStyleLst>
      <a:effectStyleLst>
        <a:effectStyle>
          <a:effectLst/>
        </a:effectStyle>
        <a:effectStyle>
          <a:effectLst>
            <a:outerShdw blurRad="228600" dist="38100" dir="5400000" sx="104000" sy="104000" algn="ctr" rotWithShape="0">
              <a:srgbClr val="000000">
                <a:alpha val="80000"/>
              </a:srgbClr>
            </a:outerShdw>
          </a:effectLst>
        </a:effectStyle>
        <a:effectStyle>
          <a:effectLst>
            <a:outerShdw blurRad="317500" dist="381000" dir="5400000" sx="90000" sy="20000" rotWithShape="0">
              <a:srgbClr val="000000">
                <a:alpha val="40000"/>
              </a:srgbClr>
            </a:outerShdw>
          </a:effectLst>
          <a:scene3d>
            <a:camera prst="orthographicFront">
              <a:rot lat="0" lon="0" rev="0"/>
            </a:camera>
            <a:lightRig rig="balanced" dir="t"/>
          </a:scene3d>
          <a:sp3d prstMaterial="metal">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lin ang="5400000" scaled="0"/>
        </a:gradFill>
        <a:blipFill rotWithShape="1">
          <a:blip xmlns:r="http://schemas.openxmlformats.org/officeDocument/2006/relationships" r:embed="rId1">
            <a:duotone>
              <a:schemeClr val="phClr">
                <a:shade val="1000"/>
                <a:lumMod val="80000"/>
              </a:schemeClr>
              <a:schemeClr val="phClr">
                <a:satMod val="360000"/>
                <a:lumMod val="14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Orbit.thmx</Template>
  <TotalTime>2865</TotalTime>
  <Words>3439</Words>
  <Application>Microsoft Macintosh PowerPoint</Application>
  <PresentationFormat>On-screen Show (4:3)</PresentationFormat>
  <Paragraphs>389</Paragraphs>
  <Slides>37</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Orbit</vt:lpstr>
      <vt:lpstr>Photo Editor Photo</vt:lpstr>
      <vt:lpstr>DEPENDENCIES IN TRANSBOUNDARY WATER MANAGEMENT IN GREECE IN THE FACE OF CLIMATE CHANGE </vt:lpstr>
      <vt:lpstr>Transboundary River Basins </vt:lpstr>
      <vt:lpstr>The Competition for Water</vt:lpstr>
      <vt:lpstr>Potential Water Conflicts Arise:</vt:lpstr>
      <vt:lpstr>International cooperation</vt:lpstr>
      <vt:lpstr>PowerPoint Presentation</vt:lpstr>
      <vt:lpstr>The Water Convention (1996)</vt:lpstr>
      <vt:lpstr>1st UNECE REPORT (2007)</vt:lpstr>
      <vt:lpstr>The 2nd UNECE REPORT (2011)</vt:lpstr>
      <vt:lpstr>PowerPoint Presentation</vt:lpstr>
      <vt:lpstr>PowerPoint Presentation</vt:lpstr>
      <vt:lpstr>PowerPoint Presentation</vt:lpstr>
      <vt:lpstr>EUROPE- GREECE</vt:lpstr>
      <vt:lpstr>PowerPoint Presentation</vt:lpstr>
      <vt:lpstr>PowerPoint Presentation</vt:lpstr>
      <vt:lpstr>PowerPoint Presentation</vt:lpstr>
      <vt:lpstr>TRANSBOUNBARY BASINS IN GREECE</vt:lpstr>
      <vt:lpstr>MAJOR PROBLEMS</vt:lpstr>
      <vt:lpstr>PowerPoint Presentation</vt:lpstr>
      <vt:lpstr> DPSIR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Dependencies on legal framework </vt:lpstr>
      <vt:lpstr>Deficiencies on political issues  </vt:lpstr>
      <vt:lpstr>PowerPoint Presentation</vt:lpstr>
      <vt:lpstr>PowerPoint Presentation</vt:lpstr>
      <vt:lpstr>A step forward</vt:lpstr>
      <vt:lpstr>Conclusions</vt:lpstr>
      <vt:lpstr>PowerPoint Presentation</vt:lpstr>
      <vt:lpstr>PowerPoint Presentation</vt:lpstr>
      <vt:lpstr>PowerPoint Presentation</vt:lpstr>
      <vt:lpstr>PowerPoint Presentation</vt:lpstr>
    </vt:vector>
  </TitlesOfParts>
  <Company>PERSONAL 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ELPIDA KOLOKYTHA</dc:creator>
  <cp:lastModifiedBy>ELPIDA KOLOKYTHA</cp:lastModifiedBy>
  <cp:revision>48</cp:revision>
  <dcterms:created xsi:type="dcterms:W3CDTF">2019-08-28T16:05:22Z</dcterms:created>
  <dcterms:modified xsi:type="dcterms:W3CDTF">2019-10-31T01:53:43Z</dcterms:modified>
</cp:coreProperties>
</file>